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00"/>
    <a:srgbClr val="173A8D"/>
    <a:srgbClr val="129481"/>
    <a:srgbClr val="0F2741"/>
    <a:srgbClr val="001736"/>
    <a:srgbClr val="003374"/>
    <a:srgbClr val="C9A093"/>
    <a:srgbClr val="F1F1F1"/>
    <a:srgbClr val="385592"/>
    <a:srgbClr val="3A5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48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t="11141" r="19116" b="11032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291547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xt.ru/antiplagiat/" TargetMode="External"/><Relationship Id="rId2" Type="http://schemas.openxmlformats.org/officeDocument/2006/relationships/hyperlink" Target="http://advego.ru/plagiatus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pr-cy.ru/unique/" TargetMode="External"/><Relationship Id="rId3" Type="http://schemas.openxmlformats.org/officeDocument/2006/relationships/hyperlink" Target="http://www.content-watch.ru/text/" TargetMode="External"/><Relationship Id="rId7" Type="http://schemas.openxmlformats.org/officeDocument/2006/relationships/hyperlink" Target="http://copyscape.com/" TargetMode="External"/><Relationship Id="rId2" Type="http://schemas.openxmlformats.org/officeDocument/2006/relationships/hyperlink" Target="http://www.antiplagiat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agiarismcheck.org/" TargetMode="External"/><Relationship Id="rId5" Type="http://schemas.openxmlformats.org/officeDocument/2006/relationships/hyperlink" Target="http://library.iapm.edu.ua/Antiplagiat.su" TargetMode="External"/><Relationship Id="rId4" Type="http://schemas.openxmlformats.org/officeDocument/2006/relationships/hyperlink" Target="http://strikeplagiarism.com/ua/antiplagiarism-syste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478" y="4155267"/>
            <a:ext cx="5401043" cy="788332"/>
          </a:xfrm>
        </p:spPr>
        <p:txBody>
          <a:bodyPr>
            <a:noAutofit/>
          </a:bodyPr>
          <a:lstStyle/>
          <a:p>
            <a:r>
              <a:rPr lang="uk-UA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uk-UA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uk-UA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uk-UA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uk-UA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uk-UA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uk-UA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uk-UA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uk-UA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uk-UA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uk-UA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uk-UA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uk-UA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Академічна доброчесність педагогічних працівників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184" y="778801"/>
            <a:ext cx="7839635" cy="9778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  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Академічна доброчесність-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сукупність етичних принципів та визначених законом правил, якими мають керуватися учасники освітнього процесу під час навчання, викладання та провадження наукової (творчої) діяльності з метою забезпечення довіри до результатів навчання та/або наукових (творчих) досягнень.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3426389" y="2185028"/>
            <a:ext cx="4792286" cy="530225"/>
            <a:chOff x="1269" y="1295"/>
            <a:chExt cx="3077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521" y="1295"/>
              <a:ext cx="1345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713" y="1317"/>
              <a:ext cx="26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dirty="0" smtClean="0"/>
                <a:t>    чесність</a:t>
              </a:r>
              <a:endParaRPr lang="ru-RU" dirty="0"/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3462901" y="2958348"/>
            <a:ext cx="4835525" cy="533400"/>
            <a:chOff x="1268" y="1786"/>
            <a:chExt cx="3046" cy="33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552" y="1786"/>
              <a:ext cx="126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681" y="1829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sz="2000" dirty="0" smtClean="0"/>
                <a:t>    довіра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3466076" y="3690186"/>
            <a:ext cx="4638675" cy="547687"/>
            <a:chOff x="1270" y="2247"/>
            <a:chExt cx="2922" cy="345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538" y="2247"/>
              <a:ext cx="1332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59" y="2274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sz="2000" dirty="0" smtClean="0">
                  <a:solidFill>
                    <a:srgbClr val="000000"/>
                  </a:solidFill>
                </a:rPr>
                <a:t> </a:t>
              </a:r>
              <a:r>
                <a:rPr lang="uk-UA" sz="2000" dirty="0"/>
                <a:t>справедливість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3462901" y="4431545"/>
            <a:ext cx="5064125" cy="568324"/>
            <a:chOff x="1268" y="2714"/>
            <a:chExt cx="3190" cy="358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1571" y="2714"/>
              <a:ext cx="1241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825" y="2745"/>
              <a:ext cx="263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sz="2000" dirty="0"/>
                <a:t>повага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42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46" name="Group 96"/>
          <p:cNvGrpSpPr>
            <a:grpSpLocks/>
          </p:cNvGrpSpPr>
          <p:nvPr/>
        </p:nvGrpSpPr>
        <p:grpSpPr bwMode="auto">
          <a:xfrm>
            <a:off x="3456552" y="5141482"/>
            <a:ext cx="4611688" cy="574674"/>
            <a:chOff x="1268" y="3190"/>
            <a:chExt cx="2905" cy="362"/>
          </a:xfrm>
        </p:grpSpPr>
        <p:sp>
          <p:nvSpPr>
            <p:cNvPr id="47" name="AutoShape 43"/>
            <p:cNvSpPr>
              <a:spLocks noChangeArrowheads="1"/>
            </p:cNvSpPr>
            <p:nvPr/>
          </p:nvSpPr>
          <p:spPr bwMode="gray">
            <a:xfrm>
              <a:off x="1515" y="3190"/>
              <a:ext cx="1394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Text Box 52"/>
            <p:cNvSpPr txBox="1">
              <a:spLocks noChangeArrowheads="1"/>
            </p:cNvSpPr>
            <p:nvPr/>
          </p:nvSpPr>
          <p:spPr bwMode="gray">
            <a:xfrm>
              <a:off x="1540" y="3226"/>
              <a:ext cx="263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sz="2000" dirty="0"/>
                <a:t>відповідальність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49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50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52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>
                        <a:gamma/>
                        <a:shade val="63529"/>
                        <a:invGamma/>
                      </a:srgbClr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55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1" name="Text Box 91"/>
              <p:cNvSpPr txBox="1">
                <a:spLocks noChangeArrowheads="1"/>
              </p:cNvSpPr>
              <p:nvPr/>
            </p:nvSpPr>
            <p:spPr bwMode="gray">
              <a:xfrm>
                <a:off x="1440" y="322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</p:grpSp>
      <p:sp>
        <p:nvSpPr>
          <p:cNvPr id="56" name="Заголовок 1"/>
          <p:cNvSpPr txBox="1">
            <a:spLocks/>
          </p:cNvSpPr>
          <p:nvPr/>
        </p:nvSpPr>
        <p:spPr>
          <a:xfrm>
            <a:off x="1853892" y="1526811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+mn-lt"/>
              </a:rPr>
              <a:t>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346121" y="1411353"/>
            <a:ext cx="6755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Цінності</a:t>
            </a:r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академічної</a:t>
            </a:r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доброчесності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58" name="Group 96"/>
          <p:cNvGrpSpPr>
            <a:grpSpLocks/>
          </p:cNvGrpSpPr>
          <p:nvPr/>
        </p:nvGrpSpPr>
        <p:grpSpPr bwMode="auto">
          <a:xfrm>
            <a:off x="3504176" y="5804934"/>
            <a:ext cx="5056188" cy="731838"/>
            <a:chOff x="1268" y="3192"/>
            <a:chExt cx="3185" cy="461"/>
          </a:xfrm>
        </p:grpSpPr>
        <p:sp>
          <p:nvSpPr>
            <p:cNvPr id="59" name="AutoShape 43"/>
            <p:cNvSpPr>
              <a:spLocks noChangeArrowheads="1"/>
            </p:cNvSpPr>
            <p:nvPr/>
          </p:nvSpPr>
          <p:spPr bwMode="gray">
            <a:xfrm>
              <a:off x="1564" y="3192"/>
              <a:ext cx="1267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Text Box 52"/>
            <p:cNvSpPr txBox="1">
              <a:spLocks noChangeArrowheads="1"/>
            </p:cNvSpPr>
            <p:nvPr/>
          </p:nvSpPr>
          <p:spPr bwMode="gray">
            <a:xfrm>
              <a:off x="1820" y="3207"/>
              <a:ext cx="263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sz="2000" dirty="0" smtClean="0"/>
                <a:t> </a:t>
              </a:r>
              <a:r>
                <a:rPr lang="uk-UA" sz="2000" dirty="0"/>
                <a:t>відвага </a:t>
              </a:r>
              <a:endParaRPr lang="ru-RU" sz="2000" dirty="0"/>
            </a:p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61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62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64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5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6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>
                        <a:gamma/>
                        <a:shade val="63529"/>
                        <a:invGamma/>
                      </a:srgbClr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67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63" name="Text Box 91"/>
              <p:cNvSpPr txBox="1">
                <a:spLocks noChangeArrowheads="1"/>
              </p:cNvSpPr>
              <p:nvPr/>
            </p:nvSpPr>
            <p:spPr bwMode="gray">
              <a:xfrm>
                <a:off x="1452" y="3223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uk-UA" b="1" dirty="0" smtClean="0">
                    <a:solidFill>
                      <a:srgbClr val="FFFFFF"/>
                    </a:solidFill>
                  </a:rPr>
                  <a:t>6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819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58775"/>
            <a:r>
              <a:rPr lang="en-US" dirty="0" smtClean="0">
                <a:latin typeface="+mn-lt"/>
              </a:rPr>
              <a:t>   </a:t>
            </a:r>
            <a:r>
              <a:rPr lang="uk-UA" dirty="0" smtClean="0">
                <a:latin typeface="+mn-lt"/>
              </a:rPr>
              <a:t/>
            </a:r>
            <a:br>
              <a:rPr lang="uk-UA" dirty="0" smtClean="0">
                <a:latin typeface="+mn-lt"/>
              </a:rPr>
            </a:br>
            <a:r>
              <a:rPr lang="uk-UA" dirty="0">
                <a:latin typeface="+mn-lt"/>
              </a:rPr>
              <a:t/>
            </a:r>
            <a:br>
              <a:rPr lang="uk-UA" dirty="0">
                <a:latin typeface="+mn-lt"/>
              </a:rPr>
            </a:br>
            <a:r>
              <a:rPr lang="uk-UA" dirty="0" smtClean="0">
                <a:latin typeface="+mn-lt"/>
              </a:rPr>
              <a:t/>
            </a:r>
            <a:br>
              <a:rPr lang="uk-UA" dirty="0" smtClean="0">
                <a:latin typeface="+mn-lt"/>
              </a:rPr>
            </a:br>
            <a:r>
              <a:rPr lang="uk-UA" dirty="0">
                <a:latin typeface="+mn-lt"/>
              </a:rPr>
              <a:t/>
            </a:r>
            <a:br>
              <a:rPr lang="uk-UA" dirty="0">
                <a:latin typeface="+mn-lt"/>
              </a:rPr>
            </a:br>
            <a:r>
              <a:rPr lang="uk-UA" dirty="0" smtClean="0">
                <a:latin typeface="+mn-lt"/>
              </a:rPr>
              <a:t/>
            </a:r>
            <a:br>
              <a:rPr lang="uk-UA" dirty="0" smtClean="0">
                <a:latin typeface="+mn-lt"/>
              </a:rPr>
            </a:br>
            <a:r>
              <a:rPr lang="uk-UA" dirty="0">
                <a:latin typeface="+mn-lt"/>
              </a:rPr>
              <a:t/>
            </a:r>
            <a:br>
              <a:rPr lang="uk-UA" dirty="0">
                <a:latin typeface="+mn-lt"/>
              </a:rPr>
            </a:br>
            <a:r>
              <a:rPr lang="uk-UA" dirty="0" smtClean="0">
                <a:latin typeface="+mn-lt"/>
              </a:rPr>
              <a:t/>
            </a:r>
            <a:br>
              <a:rPr lang="uk-UA" dirty="0" smtClean="0">
                <a:latin typeface="+mn-lt"/>
              </a:rPr>
            </a:br>
            <a:r>
              <a:rPr lang="uk-UA" dirty="0">
                <a:latin typeface="+mn-lt"/>
              </a:rPr>
              <a:t/>
            </a:r>
            <a:br>
              <a:rPr lang="uk-UA" dirty="0">
                <a:latin typeface="+mn-lt"/>
              </a:rPr>
            </a:br>
            <a:r>
              <a:rPr lang="uk-UA" sz="27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 </a:t>
            </a:r>
            <a:r>
              <a:rPr lang="uk-UA" sz="2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академічної доброчесності педагогічними працівниками передбачає (п.2</a:t>
            </a:r>
            <a:r>
              <a:rPr lang="uk-UA" sz="27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br>
              <a:rPr lang="uk-UA" sz="27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Sitka Small" panose="02000505000000020004" pitchFamily="2" charset="0"/>
                <a:cs typeface="Times New Roman" panose="02020603050405020304" pitchFamily="18" charset="0"/>
              </a:rPr>
              <a:t>*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 </a:t>
            </a: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джерела інформації у разі використання ідей, тверджень, 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відомостей  </a:t>
            </a:r>
            <a:r>
              <a:rPr lang="uk-UA" sz="2700" dirty="0" smtClean="0">
                <a:latin typeface="Sitka Small" panose="02000505000000020004" pitchFamily="2" charset="0"/>
                <a:cs typeface="Times New Roman" panose="02020603050405020304" pitchFamily="18" charset="0"/>
              </a:rPr>
              <a:t>[]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b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Sitka Small" panose="02000505000000020004" pitchFamily="2" charset="0"/>
                <a:cs typeface="Times New Roman" panose="02020603050405020304" pitchFamily="18" charset="0"/>
              </a:rPr>
              <a:t>* 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 </a:t>
            </a: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 законодавства про авторське право;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 достовірної інформації про результати досліджень та власну педагогічну (науково-педагогічну, творчу) діяльність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Sitka Small" panose="02000505000000020004" pitchFamily="2" charset="0"/>
                <a:cs typeface="Times New Roman" panose="02020603050405020304" pitchFamily="18" charset="0"/>
              </a:rPr>
              <a:t>* 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дотриманням академічної доброчесності здобувачами освіти.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099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3628" y="3583551"/>
            <a:ext cx="77724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uk-UA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 </a:t>
            </a:r>
            <a:r>
              <a:rPr lang="uk-UA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академічної доброчесності вважається</a:t>
            </a:r>
            <a:r>
              <a:rPr lang="uk-UA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uk-UA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академічний плагіат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оприлюднення (частково або повністю) наукових (творчих) результатів, отриманих іншими особами, як результатів власного дослідження (творчості), та/або відтворення опублікованих текстів (оприлюднених творів мистецтва) інших авторів без зазначення авторства; формою академічного плагіату є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самоплагіат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полягає у відтворенні без посилання на джерело інформації власних раніше опублікованих текстів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фабрикація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фальсифікація результатів досліджень, посилань, або будь-яких інших даних, що стосуються освітнього процесу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обман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надання завідомо неправдивої інформації стосовно власної освітньої (наукової, творчої) діяльності чи організації освітньої процесу;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списування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використання без відповідного дозволу зовнішніх джерел інформації під час оцінювання результатів навчання;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хабарництво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надання (отримання) учасником освітнього процесу чи пропозиція щодо надання (отримання) коштів, майна чи послуг матеріального або нематеріального характеру з метою отримання неправомірної вигоди в освітньому процесі.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15570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5082" y="2464053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uk-UA" sz="27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7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2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 академічної доброчесності педагогічні, працівники закладів освіти можуть бути притягнені до такої академічної відповідальності</a:t>
            </a:r>
            <a:r>
              <a:rPr lang="uk-UA" sz="27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uk-UA" sz="27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відмова у присвоєнні або позбавлення присвоєного педагогічного звання, кваліфікаційної 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79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355917"/>
          </a:xfrm>
        </p:spPr>
        <p:txBody>
          <a:bodyPr>
            <a:normAutofit fontScale="90000"/>
          </a:bodyPr>
          <a:lstStyle/>
          <a:p>
            <a:r>
              <a:rPr lang="uk-UA" sz="2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для перевірки тексту на унікальність (безкоштовні):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1800321"/>
            <a:ext cx="6858000" cy="165576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uk-UA" sz="1600" b="1" u="sng" dirty="0" err="1">
                <a:hlinkClick r:id="rId2"/>
              </a:rPr>
              <a:t>Advego</a:t>
            </a:r>
            <a:r>
              <a:rPr lang="uk-UA" sz="1600" b="1" u="sng" dirty="0">
                <a:hlinkClick r:id="rId2"/>
              </a:rPr>
              <a:t> </a:t>
            </a:r>
            <a:r>
              <a:rPr lang="uk-UA" sz="1600" b="1" u="sng" dirty="0" err="1">
                <a:hlinkClick r:id="rId2"/>
              </a:rPr>
              <a:t>Plagiatus</a:t>
            </a:r>
            <a:r>
              <a:rPr lang="uk-UA" sz="1600" dirty="0"/>
              <a:t/>
            </a:r>
            <a:br>
              <a:rPr lang="uk-UA" sz="1600" dirty="0"/>
            </a:b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з кращих і найшвидших програм для перевірки будь-яких текстів на унікальність.</a:t>
            </a:r>
            <a:b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перевірки тексту, досить просто його скопіювати у вікно з програмою і натиснути кнопку перевірки, сайти, де знайшлися такі ж шматки тексту, відображаються в нижньому вікні програми.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 </a:t>
            </a:r>
            <a:r>
              <a:rPr lang="uk-UA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Etxt</a:t>
            </a:r>
            <a:r>
              <a:rPr lang="uk-UA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uk-UA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Antiplagiat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Advego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Plagiatus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правда, перевірка тексту триває довше і перевіряється він більш ретельніше. Зазвичай, у цій програмі відсоток унікальності тексту нижче, ніж у багатьох інших сервісах.</a:t>
            </a:r>
            <a:b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Користуватися їй так само просто: спочатку потрібно скопіювати текст у вікно, потім натиснути кнопку перевірки. Через десяток-другий секунд програма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видасть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20058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463" y="3128751"/>
            <a:ext cx="7839635" cy="977899"/>
          </a:xfrm>
        </p:spPr>
        <p:txBody>
          <a:bodyPr>
            <a:normAutofit fontScale="90000"/>
          </a:bodyPr>
          <a:lstStyle/>
          <a:p>
            <a:r>
              <a:rPr lang="uk-UA" sz="1600" dirty="0"/>
              <a:t>1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uk-UA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Antiplagiat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ідея сервісу полягала спочатку в перевірці на плагіат курсових та дипломних робіт. Він дійсно корисний для студентів і аспірантів, але дуже слабенький при перевірці звичайних текстів.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uk-UA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Content-watch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перевірці на унікальність він використовує власний алгоритм пошуку в Інтернеті сайти можуть містити матеріали повні або часткові копії заданого тексту. Реєструватися для перевірки на сайті не потрібно 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StrikePlagiarism.com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антиплагіатна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інтернет-система, яка автоматично перевіряє оригінальність тексту. У системи простий і зручний для користування інтерфейс. Документи можна завантажувати в систему в багатьох популярних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форматах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(DOC, ODT, TXT, PDF), відсутні обмеження на обсяг документу. Текст порівнюється з ресурсами інтернету та базою даних системи.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 </a:t>
            </a:r>
            <a:r>
              <a:rPr lang="uk-UA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Antiplagiat.su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Дуже проста і швидка перевірка. Реєструватися не потрібно, але і чекати від сервісу понад інформативності теж не потрібно. Після перевірки, з'являється просте вікно в якому показаний ваш текст і його унікальність. До речі, перевіряти можна і текст, і текстові файли.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 </a:t>
            </a:r>
            <a:r>
              <a:rPr lang="uk-UA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PlagiarismCheck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розроблена в 2011 році і з тих пір обслуговувала понад 77 000 користувачів з 72 країн світу.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 </a:t>
            </a:r>
            <a:r>
              <a:rPr lang="uk-UA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Copyscape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відмінний сервіс для перевірки як російськомовного, так і англомовного контенту. Працює дуже швидко.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uk-UA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Pr-cy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без реєстрації не дає повірити текст довжиною більше 1000 символів, часом навіть на правильне введення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капчі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реагує повідомленням про помилку. Величезний мінус в тому, що сервіс показує тільки доменне ім'я джерела запозичення, а не конкретну сторінку. Загалом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юзабіліті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рівні.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16698" y="498520"/>
            <a:ext cx="7772400" cy="1355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Найцікавіші сервіси, </a:t>
            </a:r>
            <a:endParaRPr lang="uk-UA" sz="27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7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якими </a:t>
            </a:r>
            <a:r>
              <a:rPr lang="uk-UA" sz="2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користуються більшість </a:t>
            </a:r>
            <a:r>
              <a:rPr lang="uk-UA" sz="27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перевіряючих</a:t>
            </a:r>
            <a:r>
              <a:rPr lang="uk-UA" dirty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537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</TotalTime>
  <Words>89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Sitka Small</vt:lpstr>
      <vt:lpstr>Times New Roman</vt:lpstr>
      <vt:lpstr>Office Theme</vt:lpstr>
      <vt:lpstr>      Академічна доброчесність педагогічних працівників</vt:lpstr>
      <vt:lpstr>   Академічна доброчесність- це сукупність етичних принципів та визначених законом правил, якими мають керуватися учасники освітнього процесу під час навчання, викладання та провадження наукової (творчої) діяльності з метою забезпечення довіри до результатів навчання та/або наукових (творчих) досягнень. </vt:lpstr>
      <vt:lpstr>           Дотримання академічної доброчесності педагогічними працівниками передбачає (п.2):  *посилання на джерела інформації у разі використання ідей, тверджень, відомостей  [] ;   * дотримання норм законодавства про авторське право; надання достовірної інформації про результати досліджень та власну педагогічну (науково-педагогічну, творчу) діяльність;  * контроль за дотриманням академічної доброчесності здобувачами освіти.</vt:lpstr>
      <vt:lpstr>    Порушенням академічної доброчесності вважається:  академічний плагіат – оприлюднення (частково або повністю) наукових (творчих) результатів, отриманих іншими особами, як результатів власного дослідження (творчості), та/або відтворення опублікованих текстів (оприлюднених творів мистецтва) інших авторів без зазначення авторства; формою академічного плагіату є самоплагіат, що полягає у відтворенні без посилання на джерело інформації власних раніше опублікованих текстів;  фабрикація – фальсифікація результатів досліджень, посилань, або будь-яких інших даних, що стосуються освітнього процесу;  обман – надання завідомо неправдивої інформації стосовно власної освітньої (наукової, творчої) діяльності чи організації освітньої процесу;  списування – використання без відповідного дозволу зовнішніх джерел інформації під час оцінювання результатів навчання;  хабарництво – надання (отримання) учасником освітнього процесу чи пропозиція щодо надання (отримання) коштів, майна чи послуг матеріального або нематеріального характеру з метою отримання неправомірної вигоди в освітньому процесі. </vt:lpstr>
      <vt:lpstr>  За порушення академічної доброчесності педагогічні, працівники закладів освіти можуть бути притягнені до такої академічної відповідальності:  відмова у присвоєнні або позбавлення присвоєного педагогічного звання, кваліфікаційної категорії. </vt:lpstr>
      <vt:lpstr>Програми для перевірки тексту на унікальність (безкоштовні): </vt:lpstr>
      <vt:lpstr>1) Antiplagiat - ідея сервісу полягала спочатку в перевірці на плагіат курсових та дипломних робіт. Він дійсно корисний для студентів і аспірантів, але дуже слабенький при перевірці звичайних текстів.  2) Content-watch - При перевірці на унікальність він використовує власний алгоритм пошуку в Інтернеті сайти можуть містити матеріали повні або часткові копії заданого тексту. Реєструватися для перевірки на сайті не потрібно .  3) StrikePlagiarism.com - антиплагіатна інтернет-система, яка автоматично перевіряє оригінальність тексту. У системи простий і зручний для користування інтерфейс. Документи можна завантажувати в систему в багатьох популярних форматах (DOC, ODT, TXT, PDF), відсутні обмеження на обсяг документу. Текст порівнюється з ресурсами інтернету та базою даних системи. 4) Antiplagiat.su - Дуже проста і швидка перевірка. Реєструватися не потрібно, але і чекати від сервісу понад інформативності теж не потрібно. Після перевірки, з'являється просте вікно в якому показаний ваш текст і його унікальність. До речі, перевіряти можна і текст, і текстові файли. 5) PlagiarismCheck - розроблена в 2011 році і з тих пір обслуговувала понад 77 000 користувачів з 72 країн світу. 6) Copyscape - відмінний сервіс для перевірки як російськомовного, так і англомовного контенту. Працює дуже швидко.  7) Pr-cy - без реєстрації не дає повірити текст довжиною більше 1000 символів, часом навіть на правильне введення капчі реагує повідомленням про помилку. Величезний мінус в тому, що сервіс показує тільки доменне ім'я джерела запозичення, а не конкретну сторінку. Загалом юзабіліті на рівні. 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1</cp:lastModifiedBy>
  <cp:revision>70</cp:revision>
  <dcterms:created xsi:type="dcterms:W3CDTF">2016-11-18T14:12:19Z</dcterms:created>
  <dcterms:modified xsi:type="dcterms:W3CDTF">2019-10-24T13:50:59Z</dcterms:modified>
</cp:coreProperties>
</file>