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00"/>
    <a:srgbClr val="0066FF"/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4660"/>
  </p:normalViewPr>
  <p:slideViewPr>
    <p:cSldViewPr>
      <p:cViewPr varScale="1">
        <p:scale>
          <a:sx n="109" d="100"/>
          <a:sy n="109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BEAD5A-05E8-4A1B-A5F1-74C0D9B6665E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CE0AA1-4E7E-44F1-A474-6B666F1D5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F8268-E0E0-4401-85CF-29C5BE09E5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E6CE-DE13-45B0-AB15-A83F06ED23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7BE9-26F6-4251-B297-DC489A9F9F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7396-4D17-4590-AEB7-9E97B33494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0A03-3596-42EE-9847-F7B75037F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F0FA-55D7-4CA8-AD6E-D7A17D7171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C97FA-B0B5-436A-BE27-503F545DBA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F756-FBAE-442B-B821-D2517F20CE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F505-DF05-4928-B169-CF1A82C963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F64B-7E7E-4BB6-914D-803A639B37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EF27C-DC0F-4F26-A215-AE04E475D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t1234ыярфенш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4E15D19-69C8-4B53-9086-64CC73941A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fade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765175"/>
            <a:ext cx="7772400" cy="4608513"/>
          </a:xfrm>
        </p:spPr>
        <p:txBody>
          <a:bodyPr/>
          <a:lstStyle/>
          <a:p>
            <a:pPr eaLnBrk="1" hangingPunct="1"/>
            <a:r>
              <a:rPr lang="ru-RU" sz="3600" dirty="0" err="1" smtClean="0">
                <a:solidFill>
                  <a:srgbClr val="0000CC"/>
                </a:solidFill>
                <a:latin typeface="Bookman Old Style" pitchFamily="18" charset="0"/>
              </a:rPr>
              <a:t>Оновлення</a:t>
            </a:r>
            <a:r>
              <a:rPr lang="ru-RU" sz="3600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r>
              <a:rPr lang="ru-RU" sz="3600" dirty="0" err="1" smtClean="0">
                <a:solidFill>
                  <a:srgbClr val="0000CC"/>
                </a:solidFill>
                <a:latin typeface="Bookman Old Style" pitchFamily="18" charset="0"/>
              </a:rPr>
              <a:t>моделі</a:t>
            </a:r>
            <a:r>
              <a:rPr lang="ru-RU" sz="3600" dirty="0" smtClean="0">
                <a:solidFill>
                  <a:srgbClr val="0000CC"/>
                </a:solidFill>
                <a:latin typeface="Bookman Old Style" pitchFamily="18" charset="0"/>
              </a:rPr>
              <a:t> підвищення кваліфікації педагогічних працівників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5445224"/>
            <a:ext cx="6400800" cy="1152426"/>
          </a:xfrm>
          <a:ln w="3175"/>
        </p:spPr>
        <p:txBody>
          <a:bodyPr/>
          <a:lstStyle/>
          <a:p>
            <a:pPr algn="l" eaLnBrk="1" hangingPunct="1"/>
            <a:r>
              <a:rPr lang="uk-UA" altLang="ru-RU" sz="1800" i="1" dirty="0" smtClean="0">
                <a:latin typeface="Bookman Old Style" pitchFamily="18" charset="0"/>
              </a:rPr>
              <a:t>Завідувач ММК Управління освіти </a:t>
            </a:r>
            <a:r>
              <a:rPr lang="uk-UA" altLang="ru-RU" sz="1800" i="1" dirty="0" err="1" smtClean="0">
                <a:latin typeface="Bookman Old Style" pitchFamily="18" charset="0"/>
              </a:rPr>
              <a:t>Соледарської</a:t>
            </a:r>
            <a:r>
              <a:rPr lang="uk-UA" altLang="ru-RU" sz="1800" i="1" dirty="0" smtClean="0">
                <a:latin typeface="Bookman Old Style" pitchFamily="18" charset="0"/>
              </a:rPr>
              <a:t> міської ради  Лозиняк А.Л.</a:t>
            </a:r>
          </a:p>
          <a:p>
            <a:pPr algn="l" eaLnBrk="1" hangingPunct="1"/>
            <a:endParaRPr lang="ru-RU" altLang="ru-RU" sz="1800" i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702" y="332656"/>
            <a:ext cx="4972298" cy="280861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115000"/>
              </a:lnSpc>
            </a:pPr>
            <a:endParaRPr lang="ru-RU" sz="2000" dirty="0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sz="2000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692696"/>
            <a:ext cx="79928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Порядок підвищення кваліфікації педагогічних і </a:t>
            </a:r>
          </a:p>
          <a:p>
            <a:pPr algn="ctr"/>
            <a:r>
              <a:rPr lang="uk-UA" sz="2400" b="1" i="1" dirty="0" smtClean="0"/>
              <a:t>науково-педагогічних працівників</a:t>
            </a:r>
          </a:p>
          <a:p>
            <a:pPr algn="ctr"/>
            <a:r>
              <a:rPr lang="uk-UA" sz="1400" dirty="0" smtClean="0"/>
              <a:t>(затверджено постановою КМУ від 21.08.2019р. №800)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1115616" y="2276872"/>
            <a:ext cx="73448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Форми підвищення кваліфікації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491880" y="4293096"/>
            <a:ext cx="2520280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стажування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75928" y="4301480"/>
            <a:ext cx="2448272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за програмою ПК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6372200" y="4293096"/>
            <a:ext cx="2592288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семінари, практикуми,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тренінги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0253573">
            <a:off x="7256362" y="3052702"/>
            <a:ext cx="800431" cy="120510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10253573" flipH="1">
            <a:off x="1285344" y="3058271"/>
            <a:ext cx="878741" cy="13047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4499992" y="321297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-396551" y="616530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години, оприлюднення, </a:t>
            </a:r>
          </a:p>
          <a:p>
            <a:pPr algn="ctr"/>
            <a:r>
              <a:rPr lang="uk-UA" b="1" dirty="0" smtClean="0"/>
              <a:t>документ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63888" y="6237312"/>
            <a:ext cx="259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день-6 годин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04248" y="6165304"/>
            <a:ext cx="243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не більше 30 годин на рік 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езультат пошуку зображень за запитом &quot;анимации человечки для презентаци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48680"/>
            <a:ext cx="153580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Пов’язане зображенн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140968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916" y="2852936"/>
            <a:ext cx="3428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/>
              <a:t>План підвищення </a:t>
            </a:r>
          </a:p>
          <a:p>
            <a:pPr algn="ctr"/>
            <a:r>
              <a:rPr lang="uk-UA" sz="2800" b="1" i="1" dirty="0" smtClean="0"/>
              <a:t>кваліфікації</a:t>
            </a:r>
            <a:endParaRPr lang="ru-RU" sz="2800" b="1" i="1" dirty="0"/>
          </a:p>
        </p:txBody>
      </p:sp>
      <p:sp>
        <p:nvSpPr>
          <p:cNvPr id="10" name="Стрелка вправо 9"/>
          <p:cNvSpPr/>
          <p:nvPr/>
        </p:nvSpPr>
        <p:spPr>
          <a:xfrm rot="19972675">
            <a:off x="4001981" y="2035079"/>
            <a:ext cx="18992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12160" y="1628800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на певний рік</a:t>
            </a:r>
            <a:endParaRPr lang="ru-RU" sz="2000" b="1" dirty="0"/>
          </a:p>
        </p:txBody>
      </p:sp>
      <p:sp>
        <p:nvSpPr>
          <p:cNvPr id="13" name="Стрелка вправо 12"/>
          <p:cNvSpPr/>
          <p:nvPr/>
        </p:nvSpPr>
        <p:spPr>
          <a:xfrm rot="1345716">
            <a:off x="3870730" y="4210078"/>
            <a:ext cx="1924833" cy="48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940153" y="450912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на п’ять років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5661248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__________________________________________________________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475657" y="62373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право на підвищення кваліфікації поза межами плану</a:t>
            </a:r>
            <a:endParaRPr lang="ru-RU" b="1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езультат пошуку зображень за запитом &quot;анимации человечки для презентаци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27904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196752"/>
            <a:ext cx="5488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дошкільна, позашкільна</a:t>
            </a:r>
          </a:p>
          <a:p>
            <a:pPr algn="ctr"/>
            <a:r>
              <a:rPr lang="uk-UA" sz="2800" b="1" dirty="0" smtClean="0"/>
              <a:t>освіти</a:t>
            </a:r>
          </a:p>
          <a:p>
            <a:pPr>
              <a:buFont typeface="Wingdings" pitchFamily="2" charset="2"/>
              <a:buChar char="§"/>
            </a:pP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рідше одного разу на п’ять років</a:t>
            </a:r>
          </a:p>
          <a:p>
            <a:pPr algn="ctr"/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3789040"/>
            <a:ext cx="54726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дошкільна, позашкільна</a:t>
            </a:r>
          </a:p>
          <a:p>
            <a:pPr algn="ctr"/>
            <a:r>
              <a:rPr lang="uk-UA" sz="2800" b="1" dirty="0" smtClean="0"/>
              <a:t>освіти</a:t>
            </a:r>
          </a:p>
          <a:p>
            <a:pPr>
              <a:buFont typeface="Wingdings" pitchFamily="2" charset="2"/>
              <a:buChar char="§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 менше ніж 120 годин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на п’ять років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1268760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ЗЗСО</a:t>
            </a:r>
          </a:p>
          <a:p>
            <a:pPr algn="ctr"/>
            <a:endParaRPr lang="uk-UA" sz="2800" b="1" dirty="0" smtClean="0"/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щорічно</a:t>
            </a:r>
          </a:p>
          <a:p>
            <a:pPr algn="ctr"/>
            <a:endParaRPr lang="uk-UA" sz="2800" b="1" dirty="0" smtClean="0"/>
          </a:p>
          <a:p>
            <a:pPr algn="ctr"/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3717032"/>
            <a:ext cx="33843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ЗЗСО</a:t>
            </a:r>
          </a:p>
          <a:p>
            <a:pPr algn="ctr"/>
            <a:endParaRPr lang="uk-UA" sz="2800" b="1" dirty="0" smtClean="0"/>
          </a:p>
          <a:p>
            <a:pPr algn="ctr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 менше ніж 150 годин на п’ять років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706437"/>
          </a:xfrm>
        </p:spPr>
        <p:txBody>
          <a:bodyPr/>
          <a:lstStyle/>
          <a:p>
            <a:pPr algn="ctr" eaLnBrk="1" hangingPunct="1"/>
            <a:r>
              <a:rPr lang="uk-UA" sz="3600" i="1" dirty="0" smtClean="0">
                <a:solidFill>
                  <a:srgbClr val="0000CC"/>
                </a:solidFill>
                <a:latin typeface="Bookman Old Style" pitchFamily="18" charset="0"/>
              </a:rPr>
              <a:t>Алгоритм керівника</a:t>
            </a:r>
            <a:endParaRPr lang="ru-RU" sz="3600" i="1" dirty="0" smtClean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412875"/>
            <a:ext cx="86407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i="1" dirty="0" smtClean="0">
                <a:solidFill>
                  <a:srgbClr val="C00000"/>
                </a:solidFill>
                <a:latin typeface="Bookman Old Style" pitchFamily="18" charset="0"/>
              </a:rPr>
              <a:t>Оприлюднити загальний обсяг коштів на ПК</a:t>
            </a:r>
          </a:p>
          <a:p>
            <a:pPr>
              <a:buFont typeface="Arial" pitchFamily="34" charset="0"/>
              <a:buChar char="•"/>
            </a:pPr>
            <a:r>
              <a:rPr lang="uk-UA" sz="2400" i="1" dirty="0" smtClean="0">
                <a:solidFill>
                  <a:srgbClr val="C00000"/>
                </a:solidFill>
                <a:latin typeface="Bookman Old Style" pitchFamily="18" charset="0"/>
              </a:rPr>
              <a:t>Протягом 15 календарних днів отримує пропозиції від працівників щодо ПК</a:t>
            </a:r>
          </a:p>
          <a:p>
            <a:r>
              <a:rPr lang="uk-UA" sz="2400" i="1" dirty="0" smtClean="0">
                <a:solidFill>
                  <a:srgbClr val="C00000"/>
                </a:solidFill>
                <a:latin typeface="Bookman Old Style" pitchFamily="18" charset="0"/>
              </a:rPr>
              <a:t>          </a:t>
            </a:r>
            <a:r>
              <a:rPr lang="uk-UA" sz="2000" i="1" dirty="0" smtClean="0">
                <a:solidFill>
                  <a:srgbClr val="C00000"/>
                </a:solidFill>
                <a:latin typeface="Bookman Old Style" pitchFamily="18" charset="0"/>
              </a:rPr>
              <a:t>(тема, суб’єкт, форма, обсяг, вартість)</a:t>
            </a:r>
          </a:p>
          <a:p>
            <a:endParaRPr lang="uk-UA" sz="20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uk-UA" sz="20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i="1" dirty="0" smtClean="0">
                <a:solidFill>
                  <a:srgbClr val="C00000"/>
                </a:solidFill>
                <a:latin typeface="Bookman Old Style" pitchFamily="18" charset="0"/>
              </a:rPr>
              <a:t>Пропозиції розглядаються педрадою</a:t>
            </a:r>
          </a:p>
          <a:p>
            <a:pPr>
              <a:buFont typeface="Arial" pitchFamily="34" charset="0"/>
              <a:buChar char="•"/>
            </a:pPr>
            <a:r>
              <a:rPr lang="uk-UA" sz="2400" i="1" dirty="0" smtClean="0">
                <a:solidFill>
                  <a:srgbClr val="C00000"/>
                </a:solidFill>
                <a:latin typeface="Bookman Old Style" pitchFamily="18" charset="0"/>
              </a:rPr>
              <a:t>Затвердження плану підвищення кваліфікації</a:t>
            </a:r>
          </a:p>
          <a:p>
            <a:pPr>
              <a:buFont typeface="Arial" pitchFamily="34" charset="0"/>
              <a:buChar char="•"/>
            </a:pPr>
            <a:r>
              <a:rPr lang="uk-UA" sz="2400" i="1" dirty="0" smtClean="0">
                <a:solidFill>
                  <a:srgbClr val="C00000"/>
                </a:solidFill>
                <a:latin typeface="Bookman Old Style" pitchFamily="18" charset="0"/>
              </a:rPr>
              <a:t>Договір на відповідний рік</a:t>
            </a:r>
            <a:endParaRPr lang="ru-RU" sz="24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400" dirty="0" smtClean="0">
                <a:solidFill>
                  <a:srgbClr val="0000CC"/>
                </a:solidFill>
                <a:latin typeface="Bookman Old Style" pitchFamily="18" charset="0"/>
                <a:cs typeface="Calibri" pitchFamily="34" charset="0"/>
              </a:rPr>
              <a:t>Облік підвищення кваліфікації на певний рік</a:t>
            </a:r>
            <a:endParaRPr lang="ru-RU" sz="2400" dirty="0" smtClean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1233488"/>
            <a:ext cx="889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 dirty="0"/>
              <a:t> </a:t>
            </a:r>
            <a:endParaRPr lang="ru-RU" sz="24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44863"/>
              </p:ext>
            </p:extLst>
          </p:nvPr>
        </p:nvGraphicFramePr>
        <p:xfrm>
          <a:off x="107505" y="1124745"/>
          <a:ext cx="8928990" cy="52565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317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ПІБ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Місце проведення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Форма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Кількість годин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Вартість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317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Лозиняк А.Л.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Дон </a:t>
                      </a:r>
                      <a:r>
                        <a:rPr lang="uk-UA" b="1" dirty="0" err="1" smtClean="0"/>
                        <a:t>облІППО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КПК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120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317">
                <a:tc>
                  <a:txBody>
                    <a:bodyPr/>
                    <a:lstStyle/>
                    <a:p>
                      <a:r>
                        <a:rPr lang="uk-UA" sz="1600" b="1" baseline="0" dirty="0" smtClean="0"/>
                        <a:t>Ковтун Ю.Л.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ГО </a:t>
                      </a:r>
                      <a:r>
                        <a:rPr lang="uk-UA" b="1" dirty="0" err="1" smtClean="0"/>
                        <a:t>“Освіторія”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тренінг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317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Майба</a:t>
                      </a:r>
                      <a:r>
                        <a:rPr lang="uk-UA" b="1" dirty="0" smtClean="0"/>
                        <a:t> А.В.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Дон </a:t>
                      </a:r>
                      <a:r>
                        <a:rPr lang="uk-UA" b="1" dirty="0" err="1" smtClean="0"/>
                        <a:t>облІППО</a:t>
                      </a:r>
                      <a:endParaRPr lang="ru-RU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семінар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317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Повстюк</a:t>
                      </a:r>
                      <a:r>
                        <a:rPr lang="uk-UA" b="1" dirty="0" smtClean="0"/>
                        <a:t> Н.В.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ДДПУ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КПК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150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3300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547" cy="1143000"/>
          </a:xfrm>
        </p:spPr>
        <p:txBody>
          <a:bodyPr/>
          <a:lstStyle/>
          <a:p>
            <a:pPr eaLnBrk="1" hangingPunct="1"/>
            <a:r>
              <a:rPr lang="uk-UA" sz="2400" dirty="0" smtClean="0">
                <a:solidFill>
                  <a:srgbClr val="0000CC"/>
                </a:solidFill>
                <a:latin typeface="Bookman Old Style" pitchFamily="18" charset="0"/>
              </a:rPr>
              <a:t>Облік підвищення кваліфікації на п’ять років</a:t>
            </a:r>
            <a:endParaRPr lang="ru-RU" sz="2400" dirty="0" smtClean="0">
              <a:solidFill>
                <a:srgbClr val="0000CC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51707"/>
              </p:ext>
            </p:extLst>
          </p:nvPr>
        </p:nvGraphicFramePr>
        <p:xfrm>
          <a:off x="107499" y="1397000"/>
          <a:ext cx="8856988" cy="5344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5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0728">
                <a:tc>
                  <a:txBody>
                    <a:bodyPr/>
                    <a:lstStyle/>
                    <a:p>
                      <a:r>
                        <a:rPr lang="uk-UA" dirty="0" smtClean="0"/>
                        <a:t>ПІБ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разом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728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Лозиняк А.Л.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120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60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240!!!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728">
                <a:tc>
                  <a:txBody>
                    <a:bodyPr/>
                    <a:lstStyle/>
                    <a:p>
                      <a:r>
                        <a:rPr lang="uk-UA" sz="1600" b="1" baseline="0" dirty="0" smtClean="0"/>
                        <a:t>Ковтун Ю.Л.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150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728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Майба</a:t>
                      </a:r>
                      <a:r>
                        <a:rPr lang="uk-UA" b="1" dirty="0" smtClean="0"/>
                        <a:t> А.В.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40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45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145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728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Повстюк</a:t>
                      </a:r>
                      <a:r>
                        <a:rPr lang="uk-UA" b="1" dirty="0" smtClean="0"/>
                        <a:t> Н.В.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150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210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7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98884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Ліцензія на ПК та </a:t>
            </a:r>
          </a:p>
          <a:p>
            <a:pPr algn="ctr"/>
            <a:r>
              <a:rPr lang="uk-UA" sz="28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акретитована</a:t>
            </a:r>
            <a:r>
              <a:rPr lang="uk-UA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освітня програма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149080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Інші суб’єкти </a:t>
            </a:r>
          </a:p>
          <a:p>
            <a:pPr algn="ctr"/>
            <a:r>
              <a:rPr lang="uk-UA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чи/ або</a:t>
            </a:r>
          </a:p>
          <a:p>
            <a:pPr algn="ctr"/>
            <a:r>
              <a:rPr lang="uk-UA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інформальна</a:t>
            </a:r>
            <a:r>
              <a:rPr lang="uk-UA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освіта та </a:t>
            </a:r>
            <a:r>
              <a:rPr lang="uk-UA" sz="28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позамежами</a:t>
            </a:r>
            <a:r>
              <a:rPr lang="uk-UA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плану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 rot="16200000">
            <a:off x="4824028" y="1736812"/>
            <a:ext cx="720080" cy="194421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 rot="16200000">
            <a:off x="4896036" y="3969060"/>
            <a:ext cx="720080" cy="194421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Результат пошуку зображень за запитом &quot;анимации человечки для презентаци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77072"/>
            <a:ext cx="21812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ов’язане зображенн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556792"/>
            <a:ext cx="20882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115616" y="476672"/>
            <a:ext cx="734481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за рахунок коштів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702" y="332656"/>
            <a:ext cx="4972298" cy="280861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115000"/>
              </a:lnSpc>
            </a:pPr>
            <a:endParaRPr lang="ru-RU" sz="2000" dirty="0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sz="2000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2987824" y="3645024"/>
            <a:ext cx="3168352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сумісництво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0" y="3645024"/>
            <a:ext cx="2915816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основне місце роботи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6228184" y="3645024"/>
            <a:ext cx="2808312" cy="1440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збереження середньої заробітної плати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0253573">
            <a:off x="7038591" y="2044591"/>
            <a:ext cx="800431" cy="120510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10253573" flipH="1">
            <a:off x="1357352" y="2050159"/>
            <a:ext cx="878741" cy="13047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4427984" y="2204864"/>
            <a:ext cx="484632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-396551" y="61653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</a:t>
            </a:r>
            <a:r>
              <a:rPr lang="en-US" b="1" dirty="0" smtClean="0"/>
              <a:t>&lt;</a:t>
            </a:r>
            <a:r>
              <a:rPr lang="uk-UA" b="1" dirty="0" smtClean="0"/>
              <a:t>предметів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Акт-</a:t>
            </a:r>
            <a:r>
              <a:rPr lang="uk-UA" b="1" dirty="0" smtClean="0"/>
              <a:t> оплата послуг</a:t>
            </a:r>
            <a:endParaRPr lang="ru-RU" b="1" dirty="0"/>
          </a:p>
        </p:txBody>
      </p:sp>
      <p:pic>
        <p:nvPicPr>
          <p:cNvPr id="20" name="Рисунок 19" descr="Результат пошуку зображень за запитом &quot;анимации человечки для презентаци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157192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5_Eduglobalizatio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55_Eduglobalizatio</Template>
  <TotalTime>329</TotalTime>
  <Words>280</Words>
  <Application>Microsoft Office PowerPoint</Application>
  <PresentationFormat>Экран (4:3)</PresentationFormat>
  <Paragraphs>116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Century Gothic</vt:lpstr>
      <vt:lpstr>Times New Roman</vt:lpstr>
      <vt:lpstr>Wingdings</vt:lpstr>
      <vt:lpstr>55_Eduglobalizatio</vt:lpstr>
      <vt:lpstr>Оновлення моделі підвищення кваліфікації педагогічних працівників </vt:lpstr>
      <vt:lpstr>Презентация PowerPoint</vt:lpstr>
      <vt:lpstr>Презентация PowerPoint</vt:lpstr>
      <vt:lpstr>Презентация PowerPoint</vt:lpstr>
      <vt:lpstr>Алгоритм керівника</vt:lpstr>
      <vt:lpstr>Облік підвищення кваліфікації на певний рік</vt:lpstr>
      <vt:lpstr>Облік підвищення кваліфікації на п’ять років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</dc:creator>
  <cp:lastModifiedBy>1</cp:lastModifiedBy>
  <cp:revision>40</cp:revision>
  <dcterms:created xsi:type="dcterms:W3CDTF">2014-11-26T18:59:26Z</dcterms:created>
  <dcterms:modified xsi:type="dcterms:W3CDTF">2019-10-25T10:43:34Z</dcterms:modified>
</cp:coreProperties>
</file>