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89" r:id="rId3"/>
    <p:sldId id="257" r:id="rId4"/>
    <p:sldId id="259" r:id="rId5"/>
    <p:sldId id="258" r:id="rId6"/>
    <p:sldId id="263" r:id="rId7"/>
    <p:sldId id="264" r:id="rId8"/>
    <p:sldId id="260" r:id="rId9"/>
    <p:sldId id="261" r:id="rId10"/>
    <p:sldId id="262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5" r:id="rId29"/>
    <p:sldId id="287" r:id="rId30"/>
    <p:sldId id="284" r:id="rId31"/>
    <p:sldId id="286" r:id="rId32"/>
    <p:sldId id="288" r:id="rId33"/>
  </p:sldIdLst>
  <p:sldSz cx="9144000" cy="6858000" type="screen4x3"/>
  <p:notesSz cx="6888163" cy="100171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3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89E6B-D28C-4B33-94A7-1B7AC58EA8EC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3888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2075" y="9513888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49C40-A0E4-49FB-9B44-D41337E22A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7237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856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l">
              <a:defRPr sz="13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0856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r">
              <a:defRPr sz="1300"/>
            </a:lvl1pPr>
          </a:lstStyle>
          <a:p>
            <a:fld id="{AFAE133F-868E-41ED-9F1B-9D1D9F4E1DBF}" type="datetimeFigureOut">
              <a:rPr lang="uk-UA" smtClean="0"/>
              <a:pPr/>
              <a:t>25.10.2019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50888"/>
            <a:ext cx="5005387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7" tIns="48299" rIns="96597" bIns="48299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8135"/>
            <a:ext cx="5510530" cy="4507706"/>
          </a:xfrm>
          <a:prstGeom prst="rect">
            <a:avLst/>
          </a:prstGeom>
        </p:spPr>
        <p:txBody>
          <a:bodyPr vert="horz" lIns="96597" tIns="48299" rIns="96597" bIns="4829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4530"/>
            <a:ext cx="2984871" cy="500856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l">
              <a:defRPr sz="13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4530"/>
            <a:ext cx="2984871" cy="500856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r">
              <a:defRPr sz="1300"/>
            </a:lvl1pPr>
          </a:lstStyle>
          <a:p>
            <a:fld id="{5BDC62B1-9CC4-4D64-9CE1-B8FD4560E73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143786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545741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6103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sz="1300" dirty="0"/>
          </a:p>
          <a:p>
            <a:r>
              <a:rPr lang="vi-VN" sz="1300" dirty="0"/>
              <a:t>разом треба писати й слова з </a:t>
            </a:r>
            <a:r>
              <a:rPr lang="vi-VN" sz="1300" b="1" i="1" dirty="0"/>
              <a:t>віце-</a:t>
            </a:r>
            <a:r>
              <a:rPr lang="vi-VN" sz="1300" i="1" dirty="0"/>
              <a:t>, </a:t>
            </a:r>
            <a:r>
              <a:rPr lang="vi-VN" sz="1300" b="1" i="1" dirty="0"/>
              <a:t>екс-</a:t>
            </a:r>
            <a:r>
              <a:rPr lang="vi-VN" sz="1300" i="1" dirty="0"/>
              <a:t>, </a:t>
            </a:r>
            <a:r>
              <a:rPr lang="vi-VN" sz="1300" b="1" i="1" dirty="0"/>
              <a:t>веб-</a:t>
            </a:r>
            <a:r>
              <a:rPr lang="vi-VN" sz="1300" dirty="0"/>
              <a:t>: </a:t>
            </a:r>
            <a:r>
              <a:rPr lang="vi-VN" sz="1300" b="1" i="1" dirty="0"/>
              <a:t>віце</a:t>
            </a:r>
            <a:r>
              <a:rPr lang="vi-VN" sz="1300" i="1" dirty="0"/>
              <a:t>президент, </a:t>
            </a:r>
            <a:r>
              <a:rPr lang="vi-VN" sz="1300" b="1" i="1" dirty="0"/>
              <a:t>віце</a:t>
            </a:r>
            <a:r>
              <a:rPr lang="vi-VN" sz="1300" i="1" dirty="0"/>
              <a:t>прем’є́р, </a:t>
            </a:r>
            <a:r>
              <a:rPr lang="vi-VN" sz="1300" b="1" i="1" dirty="0"/>
              <a:t>віце</a:t>
            </a:r>
            <a:r>
              <a:rPr lang="vi-VN" sz="1300" i="1" dirty="0"/>
              <a:t>к</a:t>
            </a:r>
            <a:r>
              <a:rPr lang="en-US" sz="1300" i="1" dirty="0"/>
              <a:t>ó</a:t>
            </a:r>
            <a:r>
              <a:rPr lang="vi-VN" sz="1300" i="1" dirty="0"/>
              <a:t>нсул, </a:t>
            </a:r>
            <a:r>
              <a:rPr lang="vi-VN" sz="1300" b="1" i="1" dirty="0"/>
              <a:t>екс</a:t>
            </a:r>
            <a:r>
              <a:rPr lang="vi-VN" sz="1300" i="1" dirty="0"/>
              <a:t>міністр,</a:t>
            </a:r>
            <a:r>
              <a:rPr lang="vi-VN" sz="1300" b="1" i="1" dirty="0"/>
              <a:t> екс</a:t>
            </a:r>
            <a:r>
              <a:rPr lang="vi-VN" sz="1300" i="1" dirty="0"/>
              <a:t>презид</a:t>
            </a:r>
            <a:r>
              <a:rPr lang="en-US" sz="1300" i="1" dirty="0"/>
              <a:t>é</a:t>
            </a:r>
            <a:r>
              <a:rPr lang="vi-VN" sz="1300" i="1" dirty="0"/>
              <a:t>нт, </a:t>
            </a:r>
            <a:r>
              <a:rPr lang="vi-VN" sz="1300" b="1" i="1" dirty="0"/>
              <a:t>веб</a:t>
            </a:r>
            <a:r>
              <a:rPr lang="vi-VN" sz="1300" i="1" dirty="0"/>
              <a:t>сайт…</a:t>
            </a:r>
            <a:endParaRPr lang="vi-VN" sz="1300" dirty="0"/>
          </a:p>
          <a:p>
            <a:endParaRPr lang="vi-VN" sz="1300" dirty="0"/>
          </a:p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6103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sz="1300" dirty="0"/>
          </a:p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6103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6103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6103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6103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6103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6103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6103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6103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5457410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61036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Анафема – прокляття. Дифірамб – перебільшена похвала. Демосфен – давньогрецький оратор.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6103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Анафема – прокляття. Дифірамб – перебільшена похвала. Демосфен – </a:t>
            </a:r>
            <a:r>
              <a:rPr lang="uk-UA" smtClean="0"/>
              <a:t>давньогрецький оратор.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6103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61036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61036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Вільно застосовуйте фемінітиви у розмовному мовленні, але з обережністю – у документах. Назви посад та професій мають відповідати Класифікатору професій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61036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61036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61036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Правильні відповіді: 1-</a:t>
            </a:r>
            <a:r>
              <a:rPr lang="uk-UA" baseline="0" dirty="0" smtClean="0"/>
              <a:t> В;  2 - А; 3 - В; 4 - В.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61036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Правильні відповіді: 5 - Б; 6 - А; 7 - В; 8 - Б.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6103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5972">
              <a:defRPr/>
            </a:pPr>
            <a:r>
              <a:rPr lang="ru-RU" sz="1300" dirty="0"/>
              <a:t>Про </a:t>
            </a:r>
            <a:r>
              <a:rPr lang="ru-RU" sz="1300" dirty="0" err="1"/>
              <a:t>зміни</a:t>
            </a:r>
            <a:r>
              <a:rPr lang="ru-RU" sz="1300" dirty="0"/>
              <a:t> до </a:t>
            </a:r>
            <a:r>
              <a:rPr lang="ru-RU" sz="1300" dirty="0" err="1"/>
              <a:t>правопису</a:t>
            </a:r>
            <a:r>
              <a:rPr lang="ru-RU" sz="1300" dirty="0"/>
              <a:t> в </a:t>
            </a:r>
            <a:r>
              <a:rPr lang="ru-RU" sz="1300" dirty="0" err="1"/>
              <a:t>Україні</a:t>
            </a:r>
            <a:r>
              <a:rPr lang="ru-RU" sz="1300" dirty="0"/>
              <a:t> </a:t>
            </a:r>
            <a:r>
              <a:rPr lang="ru-RU" sz="1300" dirty="0" err="1"/>
              <a:t>говорять</a:t>
            </a:r>
            <a:r>
              <a:rPr lang="ru-RU" sz="1300" dirty="0"/>
              <a:t> так часто, </a:t>
            </a:r>
            <a:r>
              <a:rPr lang="ru-RU" sz="1300" dirty="0" err="1"/>
              <a:t>що</a:t>
            </a:r>
            <a:r>
              <a:rPr lang="ru-RU" sz="1300" dirty="0"/>
              <a:t> </a:t>
            </a:r>
            <a:r>
              <a:rPr lang="ru-RU" sz="1300" dirty="0" err="1"/>
              <a:t>може</a:t>
            </a:r>
            <a:r>
              <a:rPr lang="ru-RU" sz="1300" dirty="0"/>
              <a:t> </a:t>
            </a:r>
            <a:r>
              <a:rPr lang="ru-RU" sz="1300" dirty="0" err="1"/>
              <a:t>скластися</a:t>
            </a:r>
            <a:r>
              <a:rPr lang="ru-RU" sz="1300" dirty="0"/>
              <a:t> </a:t>
            </a:r>
            <a:r>
              <a:rPr lang="ru-RU" sz="1300" dirty="0" err="1"/>
              <a:t>враження</a:t>
            </a:r>
            <a:r>
              <a:rPr lang="ru-RU" sz="1300" dirty="0"/>
              <a:t>, </a:t>
            </a:r>
            <a:r>
              <a:rPr lang="ru-RU" sz="1300" dirty="0" err="1"/>
              <a:t>ніби</a:t>
            </a:r>
            <a:r>
              <a:rPr lang="ru-RU" sz="1300" dirty="0"/>
              <a:t> </a:t>
            </a:r>
            <a:r>
              <a:rPr lang="ru-RU" sz="1300" dirty="0" err="1"/>
              <a:t>його</a:t>
            </a:r>
            <a:r>
              <a:rPr lang="ru-RU" sz="1300" dirty="0"/>
              <a:t> </a:t>
            </a:r>
            <a:r>
              <a:rPr lang="ru-RU" sz="1300" dirty="0" err="1"/>
              <a:t>міняють</a:t>
            </a:r>
            <a:r>
              <a:rPr lang="ru-RU" sz="1300" dirty="0"/>
              <a:t> </a:t>
            </a:r>
            <a:r>
              <a:rPr lang="ru-RU" sz="1300" dirty="0" err="1"/>
              <a:t>щороку</a:t>
            </a:r>
            <a:r>
              <a:rPr lang="ru-RU" sz="1300" dirty="0"/>
              <a:t>. Але </a:t>
            </a:r>
            <a:r>
              <a:rPr lang="ru-RU" sz="1300" dirty="0" err="1"/>
              <a:t>насправді</a:t>
            </a:r>
            <a:r>
              <a:rPr lang="ru-RU" sz="1300" dirty="0"/>
              <a:t> </a:t>
            </a:r>
            <a:r>
              <a:rPr lang="ru-RU" sz="1300" dirty="0" err="1"/>
              <a:t>остання</a:t>
            </a:r>
            <a:r>
              <a:rPr lang="ru-RU" sz="1300" dirty="0"/>
              <a:t> </a:t>
            </a:r>
            <a:r>
              <a:rPr lang="ru-RU" sz="1300" dirty="0" err="1"/>
              <a:t>редакція</a:t>
            </a:r>
            <a:r>
              <a:rPr lang="ru-RU" sz="1300" dirty="0"/>
              <a:t> </a:t>
            </a:r>
            <a:r>
              <a:rPr lang="ru-RU" sz="1300" dirty="0" err="1"/>
              <a:t>правопису</a:t>
            </a:r>
            <a:r>
              <a:rPr lang="ru-RU" sz="1300" dirty="0"/>
              <a:t> </a:t>
            </a:r>
            <a:r>
              <a:rPr lang="ru-RU" sz="1300" dirty="0" err="1"/>
              <a:t>з’явилася</a:t>
            </a:r>
            <a:r>
              <a:rPr lang="ru-RU" sz="1300" dirty="0"/>
              <a:t> далекого </a:t>
            </a:r>
            <a:r>
              <a:rPr lang="ru-RU" sz="1300" b="1" dirty="0"/>
              <a:t>1993 року</a:t>
            </a:r>
            <a:r>
              <a:rPr lang="ru-RU" sz="1300" dirty="0"/>
              <a:t>.</a:t>
            </a:r>
            <a:endParaRPr lang="uk-UA" dirty="0" smtClean="0"/>
          </a:p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8671068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Правильні відповіді: 5 - Б; 6 - А; 7 - В; 8 - Б.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32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226640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6103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Інформаційна</a:t>
            </a:r>
            <a:r>
              <a:rPr lang="uk-UA" baseline="0" dirty="0" smtClean="0"/>
              <a:t> листівка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6103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6103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6103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6103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Французький</a:t>
            </a:r>
            <a:r>
              <a:rPr lang="uk-UA" baseline="0" dirty="0" smtClean="0"/>
              <a:t> замок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C62B1-9CC4-4D64-9CE1-B8FD4560E735}" type="slidenum">
              <a:rPr lang="uk-UA" smtClean="0"/>
              <a:pPr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56103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eg"/><Relationship Id="rId7" Type="http://schemas.microsoft.com/office/2007/relationships/hdphoto" Target="../media/hdphoto9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microsoft.com/office/2007/relationships/hdphoto" Target="../media/hdphoto11.wdp"/><Relationship Id="rId4" Type="http://schemas.openxmlformats.org/officeDocument/2006/relationships/image" Target="../media/image22.png"/><Relationship Id="rId9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5" Type="http://schemas.openxmlformats.org/officeDocument/2006/relationships/image" Target="../media/image21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10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10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5" Type="http://schemas.openxmlformats.org/officeDocument/2006/relationships/image" Target="../media/image2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2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3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0.wdp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0.wdp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9.xml"/><Relationship Id="rId1" Type="http://schemas.openxmlformats.org/officeDocument/2006/relationships/video" Target="../media/media1.mp4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4.wdp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4.wdp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osvitoria.media/experience/novyj-pravopys-povnyj-tekst-ta-osnovni-zminy/" TargetMode="External"/><Relationship Id="rId3" Type="http://schemas.openxmlformats.org/officeDocument/2006/relationships/image" Target="../media/image1.jpeg"/><Relationship Id="rId7" Type="http://schemas.openxmlformats.org/officeDocument/2006/relationships/hyperlink" Target="https://mon.gov.ua/ua/osvita/zagalna-serednya-osvita/navchalni-programi/ukrayinskij-pravopis-2019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vseosvita.ua/library/prezentacia-novij-ukrainskij-pravopis-zmini-i-ostatocna-redakcia-169170.html" TargetMode="External"/><Relationship Id="rId5" Type="http://schemas.microsoft.com/office/2007/relationships/hdphoto" Target="../media/hdphoto14.wdp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06"/>
          <a:stretch/>
        </p:blipFill>
        <p:spPr>
          <a:xfrm>
            <a:off x="-28709" y="0"/>
            <a:ext cx="9144000" cy="688915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11760" y="2276872"/>
            <a:ext cx="6336704" cy="167758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Нарада </a:t>
            </a:r>
            <a:b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керівників </a:t>
            </a:r>
            <a:b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 освіти</a:t>
            </a:r>
            <a:endParaRPr lang="uk-UA" sz="36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4499992" y="6093296"/>
            <a:ext cx="5463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25 жовтня 2019 р.</a:t>
            </a:r>
            <a:endParaRPr lang="uk-UA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746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0" y="-11329"/>
            <a:ext cx="9139599" cy="686932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86070" y="50687"/>
            <a:ext cx="244827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ЙЇ</a:t>
            </a:r>
            <a:endParaRPr lang="ru-RU" sz="96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2" name="Умножение 1"/>
          <p:cNvSpPr/>
          <p:nvPr/>
        </p:nvSpPr>
        <p:spPr>
          <a:xfrm>
            <a:off x="4000679" y="442199"/>
            <a:ext cx="778356" cy="796910"/>
          </a:xfrm>
          <a:prstGeom prst="mathMultiply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93780" y="5536044"/>
            <a:ext cx="2374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ШАНТІ</a:t>
            </a:r>
            <a:r>
              <a:rPr lang="ru-RU" sz="5400" b="1" dirty="0">
                <a:ln/>
                <a:solidFill>
                  <a:schemeClr val="tx2">
                    <a:lumMod val="75000"/>
                  </a:schemeClr>
                </a:solidFill>
              </a:rPr>
              <a:t>Ї</a:t>
            </a:r>
            <a:endParaRPr lang="ru-RU" sz="5400" b="1" cap="none" spc="0" dirty="0">
              <a:ln/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1412775"/>
            <a:ext cx="7424079" cy="388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942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46062" y="-96288"/>
            <a:ext cx="9139599" cy="686932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20718" y="5733256"/>
            <a:ext cx="27558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dirty="0" err="1" smtClean="0">
                <a:ln/>
                <a:solidFill>
                  <a:schemeClr val="tx2"/>
                </a:solidFill>
              </a:rPr>
              <a:t>міні</a:t>
            </a:r>
            <a:r>
              <a:rPr lang="ru-RU" sz="48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сукня</a:t>
            </a:r>
            <a:endParaRPr lang="ru-RU" sz="48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5617"/>
            <a:ext cx="648072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60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Пишемо</a:t>
            </a:r>
            <a:r>
              <a:rPr lang="ru-RU" sz="60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 разом </a:t>
            </a:r>
            <a:endParaRPr lang="ru-RU" sz="60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220718" y="1021280"/>
            <a:ext cx="7520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/>
              <a:t>міні-, топ-, преміум</a:t>
            </a:r>
            <a:r>
              <a:rPr lang="uk-UA" sz="3200" dirty="0" smtClean="0"/>
              <a:t>-, </a:t>
            </a:r>
            <a:r>
              <a:rPr lang="uk-UA" sz="3200" b="1" dirty="0" smtClean="0"/>
              <a:t>міді-, мікро-, топ-… </a:t>
            </a:r>
            <a:endParaRPr lang="uk-UA" sz="32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8592" l="9605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62" y="2420888"/>
            <a:ext cx="2139107" cy="34322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537" b="9069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254"/>
          <a:stretch/>
        </p:blipFill>
        <p:spPr>
          <a:xfrm>
            <a:off x="2217002" y="1939614"/>
            <a:ext cx="3438128" cy="307445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272365" y="4809926"/>
            <a:ext cx="4369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/>
                <a:solidFill>
                  <a:schemeClr val="tx2"/>
                </a:solidFill>
              </a:rPr>
              <a:t>топ</a:t>
            </a:r>
            <a:r>
              <a:rPr lang="ru-RU" sz="5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менеджер</a:t>
            </a:r>
            <a:endParaRPr lang="ru-RU" sz="54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795"/>
          <a:stretch/>
        </p:blipFill>
        <p:spPr>
          <a:xfrm>
            <a:off x="5292080" y="1413164"/>
            <a:ext cx="3851920" cy="237534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095566" y="3767010"/>
            <a:ext cx="40900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/>
                <a:solidFill>
                  <a:schemeClr val="tx2"/>
                </a:solidFill>
              </a:rPr>
              <a:t>преміум</a:t>
            </a:r>
            <a:r>
              <a:rPr lang="ru-RU" sz="5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клас</a:t>
            </a:r>
            <a:endParaRPr lang="ru-RU" sz="54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6772" y="-172994"/>
            <a:ext cx="1384132" cy="152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618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0" y="-99392"/>
            <a:ext cx="9139599" cy="686932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5766886"/>
            <a:ext cx="43418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dirty="0" err="1" smtClean="0">
                <a:ln/>
                <a:solidFill>
                  <a:schemeClr val="tx2"/>
                </a:solidFill>
              </a:rPr>
              <a:t>віце</a:t>
            </a:r>
            <a:r>
              <a:rPr lang="ru-RU" sz="48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прем'єр</a:t>
            </a:r>
            <a:endParaRPr lang="ru-RU" sz="48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5617"/>
            <a:ext cx="648072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60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Пишемо</a:t>
            </a:r>
            <a:r>
              <a:rPr lang="ru-RU" sz="60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 разом</a:t>
            </a:r>
            <a:endParaRPr lang="ru-RU" sz="60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2411760" y="1026240"/>
            <a:ext cx="3147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/>
              <a:t> </a:t>
            </a:r>
            <a:r>
              <a:rPr lang="uk-UA" sz="3200" dirty="0"/>
              <a:t> </a:t>
            </a:r>
            <a:r>
              <a:rPr lang="uk-UA" sz="3200" dirty="0" smtClean="0"/>
              <a:t>  </a:t>
            </a:r>
            <a:r>
              <a:rPr lang="uk-UA" sz="3200" b="1" dirty="0" smtClean="0"/>
              <a:t>віце-, екс-, веб</a:t>
            </a:r>
            <a:endParaRPr lang="uk-UA" sz="3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278999" y="4581128"/>
            <a:ext cx="4317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/>
                <a:solidFill>
                  <a:schemeClr val="tx2"/>
                </a:solidFill>
              </a:rPr>
              <a:t>екс</a:t>
            </a:r>
            <a:r>
              <a:rPr lang="ru-RU" sz="5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президент</a:t>
            </a:r>
            <a:endParaRPr lang="ru-RU" sz="54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516216" y="3767010"/>
            <a:ext cx="2529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tx2"/>
                </a:solidFill>
              </a:rPr>
              <a:t>веб</a:t>
            </a:r>
            <a:r>
              <a:rPr lang="ru-RU" sz="5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сайт</a:t>
            </a:r>
            <a:endParaRPr lang="ru-RU" sz="54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833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88770" y="2870302"/>
            <a:ext cx="4930642" cy="28629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2024" y="1532191"/>
            <a:ext cx="2264851" cy="31588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3622" y="1436440"/>
            <a:ext cx="2945428" cy="23305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9868" y="-166290"/>
            <a:ext cx="1384132" cy="152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256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35503" y="-11329"/>
            <a:ext cx="9139599" cy="686932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208185" y="5756427"/>
            <a:ext cx="43418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СВЯТВЕЧІР</a:t>
            </a:r>
            <a:endParaRPr lang="ru-RU" sz="48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5617"/>
            <a:ext cx="648072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60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Пишемо</a:t>
            </a:r>
            <a:r>
              <a:rPr lang="ru-RU" sz="60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 разом</a:t>
            </a:r>
            <a:endParaRPr lang="ru-RU" sz="60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843" y="1299099"/>
            <a:ext cx="7586557" cy="42484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6376" y="-71893"/>
            <a:ext cx="1384132" cy="152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607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35503" y="-11329"/>
            <a:ext cx="9139599" cy="686932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80528" y="5617"/>
            <a:ext cx="932452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/>
                <a:solidFill>
                  <a:schemeClr val="tx2">
                    <a:lumMod val="75000"/>
                  </a:schemeClr>
                </a:solidFill>
              </a:rPr>
              <a:t>ПІВ</a:t>
            </a:r>
            <a:r>
              <a:rPr lang="ru-RU" sz="6000" b="1" dirty="0" smtClean="0">
                <a:ln/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60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пишемо</a:t>
            </a:r>
            <a:r>
              <a:rPr lang="ru-RU" sz="60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60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окремо</a:t>
            </a:r>
            <a:endParaRPr lang="ru-RU" sz="60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46711648"/>
              </p:ext>
            </p:extLst>
          </p:nvPr>
        </p:nvGraphicFramePr>
        <p:xfrm>
          <a:off x="251520" y="1021280"/>
          <a:ext cx="8700197" cy="5852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932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069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88008">
                <a:tc>
                  <a:txBody>
                    <a:bodyPr/>
                    <a:lstStyle/>
                    <a:p>
                      <a:pPr algn="ctr"/>
                      <a:r>
                        <a:rPr lang="uk-UA" sz="4000" dirty="0" smtClean="0"/>
                        <a:t>БУЛО</a:t>
                      </a:r>
                      <a:endParaRPr lang="uk-UA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dirty="0" smtClean="0"/>
                        <a:t>СТАЛО</a:t>
                      </a:r>
                      <a:endParaRPr lang="uk-UA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8008"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пів</a:t>
                      </a:r>
                      <a:r>
                        <a:rPr lang="uk-UA" sz="4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- Києва</a:t>
                      </a:r>
                      <a:endParaRPr lang="uk-UA" sz="40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пів</a:t>
                      </a:r>
                      <a:r>
                        <a:rPr lang="uk-UA" sz="4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Києва</a:t>
                      </a:r>
                      <a:endParaRPr lang="uk-UA" sz="40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8008"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пів</a:t>
                      </a:r>
                      <a:r>
                        <a:rPr lang="uk-UA" sz="40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міста</a:t>
                      </a:r>
                      <a:endParaRPr lang="uk-UA" sz="40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пів</a:t>
                      </a:r>
                      <a:r>
                        <a:rPr lang="uk-UA" sz="40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міста</a:t>
                      </a:r>
                      <a:endParaRPr lang="uk-UA" sz="40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8008"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пів</a:t>
                      </a:r>
                      <a:r>
                        <a:rPr lang="uk-UA" sz="4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'яблука</a:t>
                      </a:r>
                      <a:endParaRPr lang="uk-UA" sz="40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пів</a:t>
                      </a:r>
                      <a:r>
                        <a:rPr lang="uk-UA" sz="4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яблука</a:t>
                      </a:r>
                      <a:endParaRPr lang="uk-UA" sz="40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8008"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пів</a:t>
                      </a:r>
                      <a:r>
                        <a:rPr lang="uk-UA" sz="4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- Європи</a:t>
                      </a:r>
                      <a:endParaRPr lang="uk-UA" sz="40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пів</a:t>
                      </a:r>
                      <a:r>
                        <a:rPr lang="uk-UA" sz="4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Європи</a:t>
                      </a:r>
                      <a:endParaRPr lang="uk-UA" sz="40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88008"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пів</a:t>
                      </a:r>
                      <a:r>
                        <a:rPr lang="uk-UA" sz="4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огірка</a:t>
                      </a:r>
                      <a:endParaRPr lang="uk-UA" sz="40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пів</a:t>
                      </a:r>
                      <a:r>
                        <a:rPr lang="uk-UA" sz="4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огірка</a:t>
                      </a:r>
                      <a:endParaRPr lang="uk-UA" sz="40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88008"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пів</a:t>
                      </a:r>
                      <a:r>
                        <a:rPr lang="uk-UA" sz="4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години</a:t>
                      </a:r>
                      <a:endParaRPr lang="uk-UA" sz="40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пів</a:t>
                      </a:r>
                      <a:r>
                        <a:rPr lang="uk-UA" sz="4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години</a:t>
                      </a:r>
                      <a:endParaRPr lang="uk-UA" sz="40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88008">
                <a:tc gridSpan="2">
                  <a:txBody>
                    <a:bodyPr/>
                    <a:lstStyle/>
                    <a:p>
                      <a:r>
                        <a:rPr lang="uk-UA" sz="2800" dirty="0" smtClean="0"/>
                        <a:t>Але пишемо разом як цілісне поняття: </a:t>
                      </a:r>
                      <a:r>
                        <a:rPr lang="uk-UA" sz="2800" b="1" dirty="0" smtClean="0"/>
                        <a:t>півострів</a:t>
                      </a:r>
                      <a:r>
                        <a:rPr lang="uk-UA" sz="2800" dirty="0" smtClean="0"/>
                        <a:t>, півколо, півовал, </a:t>
                      </a:r>
                      <a:r>
                        <a:rPr lang="uk-UA" sz="2800" b="1" dirty="0" smtClean="0"/>
                        <a:t>півлітра,</a:t>
                      </a:r>
                      <a:r>
                        <a:rPr lang="uk-UA" sz="2800" b="1" baseline="0" dirty="0" smtClean="0"/>
                        <a:t> </a:t>
                      </a:r>
                      <a:r>
                        <a:rPr lang="uk-UA" sz="2800" b="0" baseline="0" dirty="0" smtClean="0"/>
                        <a:t>півзахисник, півоберт і </a:t>
                      </a:r>
                      <a:r>
                        <a:rPr lang="uk-UA" sz="2800" b="0" baseline="0" dirty="0" err="1" smtClean="0"/>
                        <a:t>т.п</a:t>
                      </a:r>
                      <a:r>
                        <a:rPr lang="uk-UA" sz="2800" b="0" baseline="0" dirty="0" smtClean="0"/>
                        <a:t>.</a:t>
                      </a:r>
                      <a:endParaRPr lang="uk-UA" sz="28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9868" y="0"/>
            <a:ext cx="1384132" cy="152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692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-19085" y="-40851"/>
            <a:ext cx="9139599" cy="68693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7904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16632"/>
            <a:ext cx="86409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Російські</a:t>
            </a:r>
            <a:r>
              <a:rPr lang="ru-RU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прізвища</a:t>
            </a:r>
            <a:r>
              <a:rPr lang="ru-RU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передаємо</a:t>
            </a:r>
            <a:endParaRPr lang="ru-RU" sz="44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7399960"/>
              </p:ext>
            </p:extLst>
          </p:nvPr>
        </p:nvGraphicFramePr>
        <p:xfrm>
          <a:off x="200615" y="1145343"/>
          <a:ext cx="8700197" cy="5669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932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069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34268">
                <a:tc>
                  <a:txBody>
                    <a:bodyPr/>
                    <a:lstStyle/>
                    <a:p>
                      <a:pPr algn="ctr"/>
                      <a:r>
                        <a:rPr lang="uk-UA" sz="4000" dirty="0" smtClean="0"/>
                        <a:t>-ОЙ</a:t>
                      </a:r>
                      <a:endParaRPr lang="uk-UA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dirty="0" smtClean="0"/>
                        <a:t>-ИЙ</a:t>
                      </a:r>
                      <a:endParaRPr lang="uk-UA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8008"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Донск</a:t>
                      </a:r>
                      <a:r>
                        <a:rPr lang="uk-UA" sz="40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ой</a:t>
                      </a:r>
                      <a:endParaRPr lang="uk-UA" sz="4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Донськ</a:t>
                      </a:r>
                      <a:r>
                        <a:rPr lang="uk-UA" sz="4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ий</a:t>
                      </a:r>
                      <a:endParaRPr lang="uk-UA" sz="4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8008"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Крут</a:t>
                      </a:r>
                      <a:r>
                        <a:rPr lang="uk-UA" sz="40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ой</a:t>
                      </a:r>
                      <a:endParaRPr lang="uk-UA" sz="4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Крут</a:t>
                      </a:r>
                      <a:r>
                        <a:rPr lang="uk-UA" sz="4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ий</a:t>
                      </a:r>
                      <a:endParaRPr lang="uk-UA" sz="4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8008"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Луговск</a:t>
                      </a:r>
                      <a:r>
                        <a:rPr lang="uk-UA" sz="40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ой</a:t>
                      </a:r>
                      <a:endParaRPr lang="uk-UA" sz="4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Луговськ</a:t>
                      </a:r>
                      <a:r>
                        <a:rPr lang="uk-UA" sz="40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ий</a:t>
                      </a:r>
                      <a:endParaRPr lang="uk-UA" sz="4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8008"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Полев</a:t>
                      </a:r>
                      <a:r>
                        <a:rPr lang="uk-UA" sz="4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ой</a:t>
                      </a:r>
                      <a:endParaRPr lang="uk-UA" sz="4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Полев</a:t>
                      </a:r>
                      <a:r>
                        <a:rPr lang="uk-UA" sz="40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ий</a:t>
                      </a:r>
                      <a:endParaRPr lang="uk-UA" sz="4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88008"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Трубецк</a:t>
                      </a:r>
                      <a:r>
                        <a:rPr lang="uk-UA" sz="40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ой</a:t>
                      </a:r>
                      <a:endParaRPr lang="uk-UA" sz="4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Трубецьк</a:t>
                      </a:r>
                      <a:r>
                        <a:rPr lang="uk-UA" sz="40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ий</a:t>
                      </a:r>
                      <a:endParaRPr lang="uk-UA" sz="4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88008"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Бос</a:t>
                      </a:r>
                      <a:r>
                        <a:rPr lang="uk-UA" sz="40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ой</a:t>
                      </a:r>
                      <a:endParaRPr lang="uk-UA" sz="4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Бос</a:t>
                      </a:r>
                      <a:r>
                        <a:rPr lang="uk-UA" sz="4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ий</a:t>
                      </a:r>
                      <a:endParaRPr lang="uk-UA" sz="4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88008">
                <a:tc gridSpan="2">
                  <a:txBody>
                    <a:bodyPr/>
                    <a:lstStyle/>
                    <a:p>
                      <a:r>
                        <a:rPr lang="uk-UA" sz="4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Виняток: </a:t>
                      </a:r>
                      <a:r>
                        <a:rPr lang="uk-UA" sz="4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Лев Толст</a:t>
                      </a:r>
                      <a:r>
                        <a:rPr lang="uk-UA" sz="4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ой</a:t>
                      </a:r>
                      <a:endParaRPr lang="uk-UA" sz="4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229891"/>
            <a:ext cx="792088" cy="584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58429"/>
            <a:ext cx="792088" cy="64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96508" y="-40853"/>
            <a:ext cx="1384132" cy="152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244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-19085" y="-56694"/>
            <a:ext cx="9139599" cy="68693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7904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16632"/>
            <a:ext cx="864096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Буквосполучення</a:t>
            </a:r>
            <a:r>
              <a:rPr lang="ru-RU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4400" b="1" dirty="0" err="1" smtClean="0">
                <a:ln/>
                <a:solidFill>
                  <a:srgbClr val="002060"/>
                </a:solidFill>
              </a:rPr>
              <a:t>ck</a:t>
            </a:r>
            <a:r>
              <a:rPr lang="en-US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uk-UA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відтворюємо однією буквою </a:t>
            </a:r>
            <a:r>
              <a:rPr lang="uk-UA" sz="4400" b="1" dirty="0" smtClean="0">
                <a:ln/>
                <a:solidFill>
                  <a:srgbClr val="002060"/>
                </a:solidFill>
              </a:rPr>
              <a:t>к 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561725"/>
            <a:ext cx="2560418" cy="33079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5085184"/>
            <a:ext cx="302433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Di</a:t>
            </a:r>
            <a:r>
              <a:rPr lang="en-US" sz="4800" b="1" dirty="0" smtClean="0">
                <a:ln/>
                <a:solidFill>
                  <a:schemeClr val="tx2">
                    <a:lumMod val="75000"/>
                  </a:schemeClr>
                </a:solidFill>
              </a:rPr>
              <a:t>ck</a:t>
            </a:r>
            <a:r>
              <a:rPr lang="en-US" sz="48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ens</a:t>
            </a:r>
          </a:p>
          <a:p>
            <a:pPr algn="ctr"/>
            <a:r>
              <a:rPr lang="uk-UA" sz="48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Ді</a:t>
            </a:r>
            <a:r>
              <a:rPr lang="uk-UA" sz="4800" b="1" dirty="0" err="1" smtClean="0">
                <a:ln/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48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енс</a:t>
            </a:r>
            <a:endParaRPr lang="uk-UA" sz="4800" b="1" dirty="0" smtClean="0">
              <a:ln/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ln/>
              <a:solidFill>
                <a:schemeClr val="tx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1535981"/>
            <a:ext cx="2672308" cy="335947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404098" y="4966542"/>
            <a:ext cx="302433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Be</a:t>
            </a:r>
            <a:r>
              <a:rPr lang="en-US" sz="4800" b="1" dirty="0" smtClean="0">
                <a:ln/>
                <a:solidFill>
                  <a:schemeClr val="tx2">
                    <a:lumMod val="75000"/>
                  </a:schemeClr>
                </a:solidFill>
              </a:rPr>
              <a:t>ck</a:t>
            </a:r>
            <a:r>
              <a:rPr lang="en-US" sz="48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y</a:t>
            </a:r>
          </a:p>
          <a:p>
            <a:pPr algn="ctr"/>
            <a:r>
              <a:rPr lang="uk-UA" sz="48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Бе</a:t>
            </a:r>
            <a:r>
              <a:rPr lang="uk-UA" sz="4800" b="1" dirty="0" smtClean="0">
                <a:ln/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4800" b="1" dirty="0">
                <a:ln/>
                <a:solidFill>
                  <a:schemeClr val="accent3">
                    <a:lumMod val="50000"/>
                  </a:schemeClr>
                </a:solidFill>
              </a:rPr>
              <a:t>і</a:t>
            </a:r>
            <a:endParaRPr lang="uk-UA" sz="4800" b="1" dirty="0" smtClean="0">
              <a:ln/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ln/>
              <a:solidFill>
                <a:schemeClr val="tx2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324544" y="-56695"/>
            <a:ext cx="1384132" cy="152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157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-19085" y="-56694"/>
            <a:ext cx="9139599" cy="68693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7904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16632"/>
            <a:ext cx="864096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Слово «свяще</a:t>
            </a:r>
            <a:r>
              <a:rPr lang="ru-RU" sz="4400" b="1" dirty="0" smtClean="0">
                <a:ln/>
                <a:solidFill>
                  <a:schemeClr val="tx2">
                    <a:lumMod val="75000"/>
                  </a:schemeClr>
                </a:solidFill>
              </a:rPr>
              <a:t>нн</a:t>
            </a:r>
            <a:r>
              <a:rPr lang="ru-RU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ик» </a:t>
            </a:r>
            <a:r>
              <a:rPr lang="ru-RU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тепер</a:t>
            </a:r>
            <a:r>
              <a:rPr lang="ru-RU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не </a:t>
            </a:r>
            <a:r>
              <a:rPr lang="ru-RU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виняток</a:t>
            </a:r>
            <a:r>
              <a:rPr lang="uk-UA" sz="4400" b="1" dirty="0" smtClean="0">
                <a:ln/>
                <a:solidFill>
                  <a:srgbClr val="002060"/>
                </a:solidFill>
              </a:rPr>
              <a:t> 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8462" y="1539843"/>
            <a:ext cx="3600400" cy="4193413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5398231"/>
              </p:ext>
            </p:extLst>
          </p:nvPr>
        </p:nvGraphicFramePr>
        <p:xfrm>
          <a:off x="227793" y="4580192"/>
          <a:ext cx="4077634" cy="10363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388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8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Було</a:t>
                      </a:r>
                      <a:endParaRPr lang="uk-U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Стало</a:t>
                      </a:r>
                      <a:endParaRPr lang="uk-UA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свяще</a:t>
                      </a:r>
                      <a:r>
                        <a:rPr lang="uk-UA" sz="2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н</a:t>
                      </a:r>
                      <a:r>
                        <a:rPr lang="uk-UA" sz="2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ик</a:t>
                      </a:r>
                      <a:endParaRPr lang="uk-UA" sz="28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свяще</a:t>
                      </a:r>
                      <a:r>
                        <a:rPr lang="uk-UA" sz="2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нн</a:t>
                      </a:r>
                      <a:r>
                        <a:rPr lang="uk-UA" sz="2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ик</a:t>
                      </a:r>
                      <a:endParaRPr lang="uk-UA" sz="28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368" y="-117332"/>
            <a:ext cx="1384132" cy="152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819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-19085" y="-56694"/>
            <a:ext cx="9139599" cy="68693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7904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16632"/>
            <a:ext cx="86409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Написання</a:t>
            </a:r>
            <a:r>
              <a:rPr lang="ru-RU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 з </a:t>
            </a:r>
            <a:r>
              <a:rPr lang="ru-RU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малої</a:t>
            </a:r>
            <a:r>
              <a:rPr lang="ru-RU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 /</a:t>
            </a:r>
            <a:r>
              <a:rPr lang="ru-RU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великої</a:t>
            </a:r>
            <a:r>
              <a:rPr lang="ru-RU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букви</a:t>
            </a:r>
            <a:r>
              <a:rPr lang="uk-UA" sz="4400" b="1" dirty="0" smtClean="0">
                <a:ln/>
                <a:solidFill>
                  <a:srgbClr val="002060"/>
                </a:solidFill>
              </a:rPr>
              <a:t> 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11553623"/>
              </p:ext>
            </p:extLst>
          </p:nvPr>
        </p:nvGraphicFramePr>
        <p:xfrm>
          <a:off x="272155" y="1340768"/>
          <a:ext cx="8640960" cy="4754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600" dirty="0" smtClean="0"/>
                        <a:t>А</a:t>
                      </a:r>
                      <a:endParaRPr lang="uk-UA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dirty="0" smtClean="0"/>
                        <a:t>а</a:t>
                      </a:r>
                      <a:endParaRPr lang="uk-UA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автомобіль </a:t>
                      </a:r>
                      <a:r>
                        <a:rPr lang="uk-UA" sz="3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«</a:t>
                      </a:r>
                      <a:r>
                        <a:rPr lang="uk-UA" sz="3600" b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Н</a:t>
                      </a:r>
                      <a:r>
                        <a:rPr lang="uk-UA" sz="36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ісан</a:t>
                      </a:r>
                      <a:r>
                        <a:rPr lang="uk-UA" sz="3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»</a:t>
                      </a:r>
                      <a:endParaRPr lang="uk-UA" sz="36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Поряд</a:t>
                      </a:r>
                      <a:r>
                        <a:rPr lang="uk-UA" sz="36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зупинився н</a:t>
                      </a:r>
                      <a:r>
                        <a:rPr lang="uk-UA" sz="36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овенький </a:t>
                      </a:r>
                      <a:r>
                        <a:rPr lang="uk-UA" sz="3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«</a:t>
                      </a:r>
                      <a:r>
                        <a:rPr lang="uk-UA" sz="3600" b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н</a:t>
                      </a:r>
                      <a:r>
                        <a:rPr lang="uk-UA" sz="36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ісан</a:t>
                      </a:r>
                      <a:r>
                        <a:rPr lang="uk-UA" sz="3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»</a:t>
                      </a:r>
                      <a:endParaRPr lang="uk-UA" sz="36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літак </a:t>
                      </a:r>
                      <a:r>
                        <a:rPr lang="uk-UA" sz="3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«</a:t>
                      </a:r>
                      <a:r>
                        <a:rPr lang="uk-UA" sz="3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Б</a:t>
                      </a:r>
                      <a:r>
                        <a:rPr lang="uk-UA" sz="36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оїнг 777</a:t>
                      </a:r>
                      <a:r>
                        <a:rPr lang="uk-UA" sz="3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»</a:t>
                      </a:r>
                      <a:endParaRPr lang="uk-UA" sz="36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Ми</a:t>
                      </a:r>
                      <a:r>
                        <a:rPr lang="uk-UA" sz="36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летіли у в</a:t>
                      </a:r>
                      <a:r>
                        <a:rPr lang="uk-UA" sz="36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еличезному</a:t>
                      </a:r>
                      <a:r>
                        <a:rPr lang="uk-UA" sz="36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uk-UA" sz="3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«</a:t>
                      </a:r>
                      <a:r>
                        <a:rPr lang="uk-UA" sz="36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б</a:t>
                      </a:r>
                      <a:r>
                        <a:rPr lang="uk-UA" sz="36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оїнгу</a:t>
                      </a:r>
                      <a:r>
                        <a:rPr lang="uk-UA" sz="3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»</a:t>
                      </a:r>
                      <a:endParaRPr lang="uk-UA" sz="36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трактор </a:t>
                      </a:r>
                      <a:r>
                        <a:rPr lang="uk-UA" sz="3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«</a:t>
                      </a:r>
                      <a:r>
                        <a:rPr lang="uk-UA" sz="3600" b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С</a:t>
                      </a:r>
                      <a:r>
                        <a:rPr lang="uk-UA" sz="36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лобожанець</a:t>
                      </a:r>
                      <a:r>
                        <a:rPr lang="uk-UA" sz="3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»</a:t>
                      </a:r>
                      <a:endParaRPr lang="uk-UA" sz="36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В полі тарахкотів </a:t>
                      </a:r>
                      <a:r>
                        <a:rPr lang="uk-UA" sz="3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«</a:t>
                      </a:r>
                      <a:r>
                        <a:rPr lang="uk-UA" sz="3600" b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с</a:t>
                      </a:r>
                      <a:r>
                        <a:rPr lang="uk-UA" sz="36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лобожанець</a:t>
                      </a:r>
                      <a:r>
                        <a:rPr lang="uk-UA" sz="3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»</a:t>
                      </a:r>
                      <a:endParaRPr lang="uk-UA" sz="36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7504" y="752279"/>
            <a:ext cx="1095639" cy="120520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195728" y="694922"/>
            <a:ext cx="10230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Аа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123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-19085" y="-56694"/>
            <a:ext cx="9139599" cy="68693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7904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16632"/>
            <a:ext cx="86409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Назви</a:t>
            </a:r>
            <a:r>
              <a:rPr lang="ru-RU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сайтів</a:t>
            </a:r>
            <a:r>
              <a:rPr lang="uk-UA" sz="4400" b="1" dirty="0" smtClean="0">
                <a:ln/>
                <a:solidFill>
                  <a:srgbClr val="002060"/>
                </a:solidFill>
              </a:rPr>
              <a:t> 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3162028"/>
              </p:ext>
            </p:extLst>
          </p:nvPr>
        </p:nvGraphicFramePr>
        <p:xfrm>
          <a:off x="-1" y="864665"/>
          <a:ext cx="9144001" cy="5516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237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601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601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600" dirty="0" smtClean="0"/>
                        <a:t>Без родового слова</a:t>
                      </a:r>
                      <a:endParaRPr lang="uk-UA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dirty="0" smtClean="0"/>
                        <a:t>З родовим словом</a:t>
                      </a:r>
                      <a:endParaRPr lang="uk-UA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dirty="0" smtClean="0"/>
                        <a:t>Як назва</a:t>
                      </a:r>
                      <a:r>
                        <a:rPr lang="uk-UA" sz="3600" baseline="0" dirty="0" smtClean="0"/>
                        <a:t> юридичної особи</a:t>
                      </a:r>
                      <a:endParaRPr lang="uk-UA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в</a:t>
                      </a:r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ікіпедія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енциклопедія </a:t>
                      </a:r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«</a:t>
                      </a:r>
                      <a:r>
                        <a:rPr lang="uk-UA" sz="32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В</a:t>
                      </a:r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ікіпедія</a:t>
                      </a:r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»</a:t>
                      </a:r>
                      <a:endParaRPr lang="uk-UA" sz="32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РНБО ввела санкції проти </a:t>
                      </a:r>
                      <a:r>
                        <a:rPr lang="uk-UA" sz="32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Я</a:t>
                      </a:r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ндекса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т</a:t>
                      </a:r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вітер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мережа </a:t>
                      </a:r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«</a:t>
                      </a:r>
                      <a:r>
                        <a:rPr lang="uk-UA" sz="32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Т</a:t>
                      </a:r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вітер</a:t>
                      </a:r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»</a:t>
                      </a:r>
                      <a:endParaRPr lang="uk-UA" sz="32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uk-UA" sz="36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cap="small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uk-UA" sz="3200" b="1" cap="none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я</a:t>
                      </a:r>
                      <a:r>
                        <a:rPr lang="uk-UA" sz="3200" b="1" cap="none" baseline="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ндекс</a:t>
                      </a:r>
                      <a:r>
                        <a:rPr lang="uk-UA" sz="32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 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пошуковий сервіс </a:t>
                      </a:r>
                      <a:r>
                        <a:rPr lang="uk-UA" sz="32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«Я</a:t>
                      </a:r>
                      <a:r>
                        <a:rPr lang="uk-UA" sz="32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ндекс</a:t>
                      </a:r>
                      <a:r>
                        <a:rPr lang="uk-UA" sz="32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»</a:t>
                      </a:r>
                      <a:r>
                        <a:rPr lang="uk-UA" sz="32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 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uk-UA" sz="36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3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uk-UA" sz="36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2403" y="-201605"/>
            <a:ext cx="1278103" cy="140591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36296" y="-56694"/>
            <a:ext cx="10230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Аа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839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06"/>
          <a:stretch/>
        </p:blipFill>
        <p:spPr>
          <a:xfrm>
            <a:off x="-28709" y="0"/>
            <a:ext cx="9144000" cy="688915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2924944"/>
            <a:ext cx="5093017" cy="301138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704" y="1171471"/>
            <a:ext cx="8496944" cy="1677580"/>
          </a:xfrm>
        </p:spPr>
        <p:txBody>
          <a:bodyPr>
            <a:normAutofit/>
          </a:bodyPr>
          <a:lstStyle/>
          <a:p>
            <a:pPr algn="l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зміни в новій редакції </a:t>
            </a:r>
            <a:r>
              <a:rPr lang="uk-UA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«Українського  правопису» </a:t>
            </a:r>
            <a:r>
              <a:rPr lang="uk-UA" sz="3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(2019)</a:t>
            </a:r>
            <a:endParaRPr lang="uk-UA" sz="36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899592" y="6012217"/>
            <a:ext cx="8379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Доповідач: </a:t>
            </a:r>
            <a:r>
              <a:rPr lang="uk-UA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вчитель української мови та літератури </a:t>
            </a:r>
          </a:p>
          <a:p>
            <a:r>
              <a:rPr lang="uk-UA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                   </a:t>
            </a:r>
            <a:r>
              <a:rPr lang="uk-UA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Тимофєєнко</a:t>
            </a:r>
            <a:r>
              <a:rPr lang="uk-UA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Галина Олександрівна</a:t>
            </a:r>
            <a:endParaRPr lang="uk-UA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746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-19085" y="-88239"/>
            <a:ext cx="9139599" cy="68693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7904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482" y="5796"/>
            <a:ext cx="758885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Виняток</a:t>
            </a:r>
            <a:r>
              <a:rPr lang="ru-RU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 з </a:t>
            </a:r>
            <a:r>
              <a:rPr lang="ru-RU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написанням</a:t>
            </a:r>
            <a:r>
              <a:rPr lang="ru-RU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 свят</a:t>
            </a:r>
            <a:r>
              <a:rPr lang="uk-UA" sz="4400" b="1" dirty="0" smtClean="0">
                <a:ln/>
                <a:solidFill>
                  <a:srgbClr val="002060"/>
                </a:solidFill>
              </a:rPr>
              <a:t> 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28154" y="1929535"/>
            <a:ext cx="694779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/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ru-RU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ень </a:t>
            </a:r>
            <a:r>
              <a:rPr lang="ru-RU" sz="4400" b="1" dirty="0" err="1" smtClean="0">
                <a:ln/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ru-RU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езалежності</a:t>
            </a:r>
            <a:r>
              <a:rPr lang="ru-RU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4400" b="1" dirty="0" err="1" smtClean="0">
                <a:ln/>
                <a:solidFill>
                  <a:schemeClr val="tx2">
                    <a:lumMod val="75000"/>
                  </a:schemeClr>
                </a:solidFill>
              </a:rPr>
              <a:t>У</a:t>
            </a:r>
            <a:r>
              <a:rPr lang="ru-RU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країни</a:t>
            </a:r>
            <a:endParaRPr lang="ru-RU" sz="44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31848" y="3478361"/>
            <a:ext cx="63084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/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ru-RU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ень </a:t>
            </a:r>
            <a:r>
              <a:rPr lang="ru-RU" sz="4400" b="1" dirty="0" err="1" smtClean="0">
                <a:ln/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ru-RU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оборності</a:t>
            </a:r>
            <a:r>
              <a:rPr lang="ru-RU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4400" b="1" dirty="0" err="1" smtClean="0">
                <a:ln/>
                <a:solidFill>
                  <a:schemeClr val="tx2">
                    <a:lumMod val="75000"/>
                  </a:schemeClr>
                </a:solidFill>
              </a:rPr>
              <a:t>У</a:t>
            </a:r>
            <a:r>
              <a:rPr lang="ru-RU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країни</a:t>
            </a:r>
            <a:endParaRPr lang="ru-RU" sz="44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31848" y="5373216"/>
            <a:ext cx="63677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/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ru-RU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ень </a:t>
            </a:r>
            <a:r>
              <a:rPr lang="ru-RU" sz="4400" b="1" dirty="0" err="1" smtClean="0">
                <a:ln/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ru-RU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онституції</a:t>
            </a:r>
            <a:r>
              <a:rPr lang="ru-RU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4400" b="1" dirty="0" err="1" smtClean="0">
                <a:ln/>
                <a:solidFill>
                  <a:schemeClr val="tx2">
                    <a:lumMod val="75000"/>
                  </a:schemeClr>
                </a:solidFill>
              </a:rPr>
              <a:t>У</a:t>
            </a:r>
            <a:r>
              <a:rPr lang="ru-RU" sz="4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країни</a:t>
            </a:r>
            <a:endParaRPr lang="ru-RU" sz="44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940" y="926160"/>
            <a:ext cx="1428309" cy="17728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941" y="3023953"/>
            <a:ext cx="2284908" cy="12468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175" y="4660747"/>
            <a:ext cx="2274673" cy="13733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0739" y="-121806"/>
            <a:ext cx="1384132" cy="152254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429221" y="-71149"/>
            <a:ext cx="10230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Аа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965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21882" y="-18937"/>
            <a:ext cx="9139599" cy="6869329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401" y="116633"/>
            <a:ext cx="9139599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Пишемо АБО по-новому, </a:t>
            </a:r>
            <a:b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uk-UA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              АБО ПО-СТАРОМУ</a:t>
            </a:r>
            <a:endParaRPr lang="uk-UA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88121077"/>
              </p:ext>
            </p:extLst>
          </p:nvPr>
        </p:nvGraphicFramePr>
        <p:xfrm>
          <a:off x="199193" y="1601527"/>
          <a:ext cx="8784976" cy="463578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17791">
                <a:tc gridSpan="2">
                  <a:txBody>
                    <a:bodyPr/>
                    <a:lstStyle/>
                    <a:p>
                      <a:pPr algn="ctr"/>
                      <a:r>
                        <a:rPr lang="uk-UA" sz="3600" dirty="0" smtClean="0"/>
                        <a:t>Варіанти в написанні А</a:t>
                      </a:r>
                      <a:r>
                        <a:rPr lang="en-US" sz="3600" dirty="0" smtClean="0"/>
                        <a:t>U</a:t>
                      </a:r>
                      <a:endParaRPr lang="uk-UA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83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ау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диторія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ав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диторія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9906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ау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дієнція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ав</a:t>
                      </a:r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дієнція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9906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л</a:t>
                      </a:r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ау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реат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л</a:t>
                      </a:r>
                      <a:r>
                        <a:rPr lang="uk-UA" sz="32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ав</a:t>
                      </a:r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реат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9906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п</a:t>
                      </a:r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ау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за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п</a:t>
                      </a:r>
                      <a:r>
                        <a:rPr lang="uk-UA" sz="32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ав</a:t>
                      </a:r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за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9906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ф</a:t>
                      </a:r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ау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на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ф</a:t>
                      </a:r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ав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на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7349" y="548680"/>
            <a:ext cx="1384132" cy="152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196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21882" y="-18937"/>
            <a:ext cx="9139599" cy="6869329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22356554"/>
              </p:ext>
            </p:extLst>
          </p:nvPr>
        </p:nvGraphicFramePr>
        <p:xfrm>
          <a:off x="199193" y="260648"/>
          <a:ext cx="8784976" cy="646348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3600" dirty="0" smtClean="0"/>
                        <a:t>Ф на Т</a:t>
                      </a:r>
                      <a:endParaRPr lang="uk-UA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13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ана</a:t>
                      </a:r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ф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ема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ана</a:t>
                      </a:r>
                      <a:r>
                        <a:rPr lang="uk-UA" sz="32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т</a:t>
                      </a:r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ема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ди</a:t>
                      </a:r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ф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ірамб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ди</a:t>
                      </a:r>
                      <a:r>
                        <a:rPr lang="uk-UA" sz="32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т</a:t>
                      </a:r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ирамб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е</a:t>
                      </a:r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ф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ір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е</a:t>
                      </a:r>
                      <a:r>
                        <a:rPr lang="uk-UA" sz="32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т</a:t>
                      </a:r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ер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ка</a:t>
                      </a:r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ф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едра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ка</a:t>
                      </a:r>
                      <a:r>
                        <a:rPr lang="uk-UA" sz="32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т</a:t>
                      </a:r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едра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мі</a:t>
                      </a:r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ф</a:t>
                      </a:r>
                      <a:endParaRPr lang="uk-UA" sz="32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мі</a:t>
                      </a:r>
                      <a:r>
                        <a:rPr lang="uk-UA" sz="32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т</a:t>
                      </a:r>
                      <a:endParaRPr lang="uk-UA" sz="32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мі</a:t>
                      </a:r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ф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ологія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мі</a:t>
                      </a:r>
                      <a:r>
                        <a:rPr lang="uk-UA" sz="32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т</a:t>
                      </a:r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ологія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А</a:t>
                      </a:r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ф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іни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А</a:t>
                      </a:r>
                      <a:r>
                        <a:rPr lang="uk-UA" sz="32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т</a:t>
                      </a:r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ени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Борис</a:t>
                      </a:r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ф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ен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Борис</a:t>
                      </a:r>
                      <a:r>
                        <a:rPr lang="uk-UA" sz="32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т</a:t>
                      </a:r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ен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Демос</a:t>
                      </a:r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ф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ен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Демос</a:t>
                      </a:r>
                      <a:r>
                        <a:rPr lang="uk-UA" sz="32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т</a:t>
                      </a:r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ен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Мар</a:t>
                      </a:r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ф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а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Мар</a:t>
                      </a:r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т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а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9868" y="0"/>
            <a:ext cx="1384132" cy="152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349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21882" y="-93704"/>
            <a:ext cx="9139599" cy="6869329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61175934"/>
              </p:ext>
            </p:extLst>
          </p:nvPr>
        </p:nvGraphicFramePr>
        <p:xfrm>
          <a:off x="199193" y="977895"/>
          <a:ext cx="8784976" cy="472612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3600" dirty="0" smtClean="0"/>
                        <a:t>Передача</a:t>
                      </a:r>
                      <a:r>
                        <a:rPr lang="uk-UA" sz="3600" baseline="0" dirty="0" smtClean="0"/>
                        <a:t> звука </a:t>
                      </a:r>
                      <a:r>
                        <a:rPr lang="en-US" sz="3600" baseline="0" dirty="0" smtClean="0"/>
                        <a:t>g </a:t>
                      </a:r>
                      <a:r>
                        <a:rPr lang="uk-UA" sz="3600" baseline="0" dirty="0" smtClean="0"/>
                        <a:t>двома способами</a:t>
                      </a:r>
                      <a:endParaRPr lang="uk-UA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13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Вер</a:t>
                      </a:r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г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ілій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Вер</a:t>
                      </a:r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ґ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ілія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Г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арсія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Ґ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арсія 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Ге</a:t>
                      </a:r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г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ель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Ге</a:t>
                      </a:r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ґ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ель</a:t>
                      </a:r>
                      <a:r>
                        <a:rPr lang="uk-UA" sz="32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Г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еор</a:t>
                      </a:r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г</a:t>
                      </a:r>
                      <a:endParaRPr lang="uk-UA" sz="32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Ґ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еор</a:t>
                      </a:r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ґ</a:t>
                      </a:r>
                      <a:endParaRPr lang="uk-UA" sz="32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Г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ете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Ґ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ете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Г</a:t>
                      </a:r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ре</a:t>
                      </a:r>
                      <a:r>
                        <a:rPr lang="uk-UA" sz="32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г</a:t>
                      </a:r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уар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Ґ</a:t>
                      </a:r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ре</a:t>
                      </a:r>
                      <a:r>
                        <a:rPr lang="uk-UA" sz="32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ґ</a:t>
                      </a:r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уар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Г</a:t>
                      </a:r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уллівер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Ґ</a:t>
                      </a:r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уллівер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6376" y="-1"/>
            <a:ext cx="1384132" cy="152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841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21882" y="-93704"/>
            <a:ext cx="9139599" cy="6869329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8217869"/>
              </p:ext>
            </p:extLst>
          </p:nvPr>
        </p:nvGraphicFramePr>
        <p:xfrm>
          <a:off x="199193" y="332656"/>
          <a:ext cx="8784976" cy="584487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3600" dirty="0" smtClean="0"/>
                        <a:t>Варіанти</a:t>
                      </a:r>
                      <a:r>
                        <a:rPr lang="uk-UA" sz="3600" baseline="0" dirty="0" smtClean="0"/>
                        <a:t> з голосним И</a:t>
                      </a:r>
                      <a:endParaRPr lang="uk-UA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И на початку слова</a:t>
                      </a:r>
                      <a:endParaRPr lang="uk-UA" sz="3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13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і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рій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и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рій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і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род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и</a:t>
                      </a: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род </a:t>
                      </a:r>
                      <a:r>
                        <a:rPr lang="uk-UA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(дуже жорстока людина)</a:t>
                      </a:r>
                      <a:endParaRPr lang="uk-UA" sz="24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2023">
                <a:tc gridSpan="2"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Закінчення И</a:t>
                      </a:r>
                      <a:r>
                        <a:rPr lang="uk-UA" sz="32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незалежност</a:t>
                      </a:r>
                      <a:r>
                        <a:rPr lang="uk-UA" sz="3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і</a:t>
                      </a:r>
                      <a:endParaRPr lang="uk-UA" sz="32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незалежност</a:t>
                      </a:r>
                      <a:r>
                        <a:rPr lang="uk-UA" sz="3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и</a:t>
                      </a:r>
                      <a:endParaRPr lang="uk-UA" sz="32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любов</a:t>
                      </a:r>
                      <a:r>
                        <a:rPr lang="uk-UA" sz="3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і</a:t>
                      </a:r>
                      <a:endParaRPr lang="uk-UA" sz="32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любов</a:t>
                      </a:r>
                      <a:r>
                        <a:rPr lang="uk-UA" sz="3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и</a:t>
                      </a:r>
                      <a:endParaRPr lang="uk-UA" sz="32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осен</a:t>
                      </a:r>
                      <a:r>
                        <a:rPr lang="uk-UA" sz="3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і</a:t>
                      </a:r>
                      <a:endParaRPr lang="uk-UA" sz="32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осен</a:t>
                      </a:r>
                      <a:r>
                        <a:rPr lang="uk-UA" sz="3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и</a:t>
                      </a:r>
                      <a:endParaRPr lang="uk-UA" sz="32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Рус</a:t>
                      </a:r>
                      <a:r>
                        <a:rPr lang="uk-UA" sz="3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і</a:t>
                      </a:r>
                      <a:endParaRPr lang="uk-UA" sz="32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Рус</a:t>
                      </a:r>
                      <a:r>
                        <a:rPr lang="uk-UA" sz="3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и</a:t>
                      </a:r>
                      <a:endParaRPr lang="uk-UA" sz="32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9868" y="-177559"/>
            <a:ext cx="1384132" cy="152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895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21882" y="0"/>
            <a:ext cx="9139599" cy="686932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2575954"/>
              </p:ext>
            </p:extLst>
          </p:nvPr>
        </p:nvGraphicFramePr>
        <p:xfrm>
          <a:off x="199193" y="977895"/>
          <a:ext cx="8784976" cy="530524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600" dirty="0" smtClean="0"/>
                        <a:t>Було</a:t>
                      </a:r>
                      <a:endParaRPr lang="uk-UA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dirty="0" smtClean="0"/>
                        <a:t>Стало</a:t>
                      </a:r>
                      <a:endParaRPr lang="uk-UA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13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професор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професорка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директор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директорка 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автор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авторка 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продавець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продавчиня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плавець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плавчиня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патрон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патронеса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філолог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філологиня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патрон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патронеса</a:t>
                      </a:r>
                      <a:endParaRPr lang="uk-UA" sz="3200" b="1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917184" y="116632"/>
            <a:ext cx="33489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 smtClean="0">
                <a:solidFill>
                  <a:schemeClr val="accent3">
                    <a:lumMod val="50000"/>
                  </a:schemeClr>
                </a:solidFill>
              </a:rPr>
              <a:t>ФЕМІНІТИВИ</a:t>
            </a:r>
            <a:endParaRPr lang="uk-UA" sz="4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9868" y="0"/>
            <a:ext cx="1384132" cy="152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983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21882" y="0"/>
            <a:ext cx="9139599" cy="686932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1424811"/>
            <a:ext cx="2831579" cy="401970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perspectiveHeroicExtremeLeftFacing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88032" y="1196752"/>
            <a:ext cx="55801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accent3">
                    <a:lumMod val="75000"/>
                  </a:schemeClr>
                </a:solidFill>
              </a:rPr>
              <a:t>Вільно застосовуйте фемінітиви у розмовному мовленні, </a:t>
            </a:r>
            <a:endParaRPr lang="uk-UA" sz="36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accent3">
                    <a:lumMod val="75000"/>
                  </a:schemeClr>
                </a:solidFill>
              </a:rPr>
              <a:t>але </a:t>
            </a:r>
            <a:r>
              <a:rPr lang="uk-UA" sz="3600" b="1" dirty="0">
                <a:solidFill>
                  <a:schemeClr val="accent3">
                    <a:lumMod val="75000"/>
                  </a:schemeClr>
                </a:solidFill>
              </a:rPr>
              <a:t>з обережністю – у документах. </a:t>
            </a:r>
            <a:endParaRPr lang="uk-UA" sz="36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accent3">
                    <a:lumMod val="75000"/>
                  </a:schemeClr>
                </a:solidFill>
              </a:rPr>
              <a:t>Назви </a:t>
            </a:r>
            <a:r>
              <a:rPr lang="uk-UA" sz="3600" b="1" dirty="0">
                <a:solidFill>
                  <a:schemeClr val="accent3">
                    <a:lumMod val="75000"/>
                  </a:schemeClr>
                </a:solidFill>
              </a:rPr>
              <a:t>посад та професій мають відповідати Класифікатору професій</a:t>
            </a:r>
          </a:p>
        </p:txBody>
      </p:sp>
    </p:spTree>
    <p:extLst>
      <p:ext uri="{BB962C8B-B14F-4D97-AF65-F5344CB8AC3E}">
        <p14:creationId xmlns:p14="http://schemas.microsoft.com/office/powerpoint/2010/main" xmlns="" val="91620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21882" y="0"/>
            <a:ext cx="9139599" cy="686932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25680608"/>
              </p:ext>
            </p:extLst>
          </p:nvPr>
        </p:nvGraphicFramePr>
        <p:xfrm>
          <a:off x="21882" y="620688"/>
          <a:ext cx="9122118" cy="59285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610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610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38082">
                <a:tc>
                  <a:txBody>
                    <a:bodyPr/>
                    <a:lstStyle/>
                    <a:p>
                      <a:pPr algn="ctr"/>
                      <a:r>
                        <a:rPr lang="uk-UA" sz="4400" dirty="0" smtClean="0"/>
                        <a:t>Фрази</a:t>
                      </a:r>
                      <a:endParaRPr lang="uk-UA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В інших випадках</a:t>
                      </a:r>
                      <a:endParaRPr lang="uk-UA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г</a:t>
                      </a:r>
                      <a:r>
                        <a:rPr lang="uk-UA" sz="36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осподи </a:t>
                      </a:r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б</a:t>
                      </a:r>
                      <a:r>
                        <a:rPr lang="uk-UA" sz="36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оже мій!</a:t>
                      </a:r>
                      <a:endParaRPr lang="uk-UA" sz="36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Б</a:t>
                      </a:r>
                      <a:r>
                        <a:rPr lang="uk-UA" sz="36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ог, </a:t>
                      </a:r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Г</a:t>
                      </a:r>
                      <a:r>
                        <a:rPr lang="uk-UA" sz="36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осподь</a:t>
                      </a:r>
                      <a:endParaRPr lang="uk-UA" sz="36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їй-</a:t>
                      </a:r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б</a:t>
                      </a:r>
                      <a:r>
                        <a:rPr lang="uk-UA" sz="36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огу</a:t>
                      </a:r>
                      <a:endParaRPr lang="uk-UA" sz="36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36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б</a:t>
                      </a:r>
                      <a:r>
                        <a:rPr lang="uk-UA" sz="36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оже </a:t>
                      </a:r>
                      <a:r>
                        <a:rPr lang="uk-UA" sz="3600" b="1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збав</a:t>
                      </a:r>
                      <a:endParaRPr lang="uk-UA" sz="36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36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err="1" smtClean="0">
                          <a:solidFill>
                            <a:srgbClr val="0070C0"/>
                          </a:solidFill>
                        </a:rPr>
                        <a:t>г</a:t>
                      </a:r>
                      <a:r>
                        <a:rPr lang="uk-UA" sz="3600" b="1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осподь</a:t>
                      </a:r>
                      <a:r>
                        <a:rPr lang="uk-UA" sz="36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із тобою</a:t>
                      </a:r>
                      <a:endParaRPr lang="uk-UA" sz="36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36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б</a:t>
                      </a:r>
                      <a:r>
                        <a:rPr lang="uk-UA" sz="36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ог </a:t>
                      </a:r>
                      <a:r>
                        <a:rPr lang="uk-UA" sz="3600" b="1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зна</a:t>
                      </a:r>
                      <a:r>
                        <a:rPr lang="uk-UA" sz="36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що</a:t>
                      </a:r>
                      <a:endParaRPr lang="uk-UA" sz="36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36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б</a:t>
                      </a:r>
                      <a:r>
                        <a:rPr lang="uk-UA" sz="36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ог з ним</a:t>
                      </a:r>
                      <a:endParaRPr lang="uk-UA" sz="36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36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б</a:t>
                      </a:r>
                      <a:r>
                        <a:rPr lang="uk-UA" sz="36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ог </a:t>
                      </a:r>
                      <a:r>
                        <a:rPr lang="uk-UA" sz="3600" b="1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зна</a:t>
                      </a:r>
                      <a:r>
                        <a:rPr lang="uk-UA" sz="36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коли</a:t>
                      </a:r>
                      <a:endParaRPr lang="uk-UA" sz="36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36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882" y="24943"/>
            <a:ext cx="1384132" cy="152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856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21882" y="0"/>
            <a:ext cx="9139599" cy="68693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1882" y="24943"/>
            <a:ext cx="1384132" cy="1522545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05488042"/>
              </p:ext>
            </p:extLst>
          </p:nvPr>
        </p:nvGraphicFramePr>
        <p:xfrm>
          <a:off x="1138655" y="1374547"/>
          <a:ext cx="6906052" cy="412023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530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530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94539">
                <a:tc gridSpan="2">
                  <a:txBody>
                    <a:bodyPr/>
                    <a:lstStyle/>
                    <a:p>
                      <a:pPr algn="ctr"/>
                      <a:r>
                        <a:rPr lang="uk-UA" sz="3600" dirty="0" smtClean="0"/>
                        <a:t>Клична форма імен</a:t>
                      </a:r>
                      <a:endParaRPr lang="uk-UA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36437"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Олег</a:t>
                      </a:r>
                      <a:endParaRPr lang="uk-UA" sz="40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Оле</a:t>
                      </a:r>
                      <a:r>
                        <a:rPr lang="uk-UA" sz="4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гу</a:t>
                      </a:r>
                      <a:r>
                        <a:rPr lang="uk-UA" sz="40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uk-UA" sz="4000" b="1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Оле</a:t>
                      </a:r>
                      <a:r>
                        <a:rPr lang="uk-UA" sz="40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же</a:t>
                      </a:r>
                      <a:endParaRPr lang="uk-UA" sz="4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89257"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Ігор</a:t>
                      </a:r>
                      <a:endParaRPr lang="uk-UA" sz="40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0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Іго</a:t>
                      </a:r>
                      <a:r>
                        <a:rPr lang="uk-UA" sz="4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рю</a:t>
                      </a:r>
                      <a:endParaRPr lang="uk-UA" sz="4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6619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Зміни до українського правопису-2019 - за 5 хвилин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52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4401" y="-11330"/>
            <a:ext cx="9139599" cy="6869329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235"/>
            <a:ext cx="9144000" cy="681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10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21882" y="-11329"/>
            <a:ext cx="9139599" cy="68693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4418" y="35853"/>
            <a:ext cx="1008112" cy="1108923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76881" y="25671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3">
                    <a:lumMod val="75000"/>
                  </a:schemeClr>
                </a:solidFill>
              </a:rPr>
              <a:t>Перевірте себе</a:t>
            </a:r>
            <a:endParaRPr lang="uk-UA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945567"/>
            <a:ext cx="85689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1. Марія Артемівна підбігла до дітей. «Хлопчики! Припиніть битися!: </a:t>
            </a:r>
          </a:p>
          <a:p>
            <a:r>
              <a:rPr lang="uk-UA" dirty="0" smtClean="0"/>
              <a:t>А) </a:t>
            </a:r>
            <a:r>
              <a:rPr lang="uk-UA" dirty="0" err="1" smtClean="0"/>
              <a:t>Ігоре</a:t>
            </a:r>
            <a:r>
              <a:rPr lang="uk-UA" dirty="0" smtClean="0"/>
              <a:t>! Олегу!</a:t>
            </a:r>
          </a:p>
          <a:p>
            <a:r>
              <a:rPr lang="uk-UA" dirty="0" smtClean="0"/>
              <a:t>Б) Ігор! Олег!</a:t>
            </a:r>
          </a:p>
          <a:p>
            <a:r>
              <a:rPr lang="uk-UA" dirty="0" smtClean="0"/>
              <a:t>В) Ігорю! </a:t>
            </a:r>
            <a:r>
              <a:rPr lang="uk-UA" dirty="0" err="1" smtClean="0"/>
              <a:t>Олеже</a:t>
            </a:r>
            <a:r>
              <a:rPr lang="uk-UA" dirty="0" smtClean="0"/>
              <a:t>!</a:t>
            </a:r>
          </a:p>
          <a:p>
            <a:endParaRPr lang="uk-UA" dirty="0" smtClean="0"/>
          </a:p>
          <a:p>
            <a:r>
              <a:rPr lang="uk-UA" dirty="0" smtClean="0"/>
              <a:t>2. Аби діти трохи заспокоїлися Марія Артемівна зачекала:</a:t>
            </a:r>
          </a:p>
          <a:p>
            <a:r>
              <a:rPr lang="uk-UA" dirty="0" smtClean="0"/>
              <a:t>А) пів хвилини</a:t>
            </a:r>
          </a:p>
          <a:p>
            <a:r>
              <a:rPr lang="uk-UA" dirty="0" smtClean="0"/>
              <a:t>Б) пів-хвилини</a:t>
            </a:r>
          </a:p>
          <a:p>
            <a:r>
              <a:rPr lang="uk-UA" dirty="0" smtClean="0"/>
              <a:t>В) півхвилини</a:t>
            </a:r>
          </a:p>
          <a:p>
            <a:endParaRPr lang="uk-UA" dirty="0" smtClean="0"/>
          </a:p>
          <a:p>
            <a:r>
              <a:rPr lang="uk-UA" dirty="0" smtClean="0"/>
              <a:t>3. З'ясувалося, що діти посварилися через сувенір, який батько Ігоря привіз йому з:</a:t>
            </a:r>
          </a:p>
          <a:p>
            <a:r>
              <a:rPr lang="uk-UA" dirty="0" smtClean="0"/>
              <a:t>А) Афін</a:t>
            </a:r>
          </a:p>
          <a:p>
            <a:r>
              <a:rPr lang="uk-UA" dirty="0" smtClean="0"/>
              <a:t>Б) </a:t>
            </a:r>
            <a:r>
              <a:rPr lang="uk-UA" dirty="0" err="1" smtClean="0"/>
              <a:t>Атен</a:t>
            </a:r>
            <a:endParaRPr lang="uk-UA" dirty="0" smtClean="0"/>
          </a:p>
          <a:p>
            <a:r>
              <a:rPr lang="uk-UA" dirty="0" smtClean="0"/>
              <a:t>В) усі відповіді правильні</a:t>
            </a:r>
          </a:p>
          <a:p>
            <a:endParaRPr lang="uk-UA" dirty="0" smtClean="0"/>
          </a:p>
          <a:p>
            <a:r>
              <a:rPr lang="uk-UA" dirty="0" smtClean="0"/>
              <a:t>4. Олег сказав, що браслети носять тільки дівчатка, бо він бачив такий самий на дівчинці у:</a:t>
            </a:r>
          </a:p>
          <a:p>
            <a:r>
              <a:rPr lang="uk-UA" dirty="0" smtClean="0"/>
              <a:t>А) супер-маркеті</a:t>
            </a:r>
          </a:p>
          <a:p>
            <a:r>
              <a:rPr lang="uk-UA" dirty="0" smtClean="0"/>
              <a:t>Б) супер маркеті</a:t>
            </a:r>
          </a:p>
          <a:p>
            <a:r>
              <a:rPr lang="uk-UA" dirty="0" smtClean="0"/>
              <a:t>В) супермаркеті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324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21882" y="-11329"/>
            <a:ext cx="9139599" cy="68693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8384" y="55178"/>
            <a:ext cx="1008112" cy="1108923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76881" y="24911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3">
                    <a:lumMod val="75000"/>
                  </a:schemeClr>
                </a:solidFill>
              </a:rPr>
              <a:t>Перевірте себе</a:t>
            </a:r>
            <a:endParaRPr lang="uk-UA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9141" y="836712"/>
            <a:ext cx="85689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5. А Ігор нагадав, що у Олега рожевий:</a:t>
            </a:r>
          </a:p>
          <a:p>
            <a:r>
              <a:rPr lang="uk-UA" dirty="0" smtClean="0"/>
              <a:t>А) </a:t>
            </a:r>
            <a:r>
              <a:rPr lang="uk-UA" dirty="0" err="1" smtClean="0"/>
              <a:t>плеєр</a:t>
            </a:r>
            <a:r>
              <a:rPr lang="uk-UA" dirty="0" smtClean="0"/>
              <a:t> «</a:t>
            </a:r>
            <a:r>
              <a:rPr lang="uk-UA" dirty="0" err="1" smtClean="0"/>
              <a:t>айпод</a:t>
            </a:r>
            <a:r>
              <a:rPr lang="uk-UA" dirty="0" smtClean="0"/>
              <a:t>»</a:t>
            </a:r>
          </a:p>
          <a:p>
            <a:r>
              <a:rPr lang="uk-UA" dirty="0" smtClean="0"/>
              <a:t>Б) </a:t>
            </a:r>
            <a:r>
              <a:rPr lang="uk-UA" dirty="0" err="1" smtClean="0"/>
              <a:t>плеєр</a:t>
            </a:r>
            <a:r>
              <a:rPr lang="uk-UA" dirty="0" smtClean="0"/>
              <a:t> «</a:t>
            </a:r>
            <a:r>
              <a:rPr lang="uk-UA" dirty="0" err="1"/>
              <a:t>А</a:t>
            </a:r>
            <a:r>
              <a:rPr lang="uk-UA" dirty="0" err="1" smtClean="0"/>
              <a:t>йпод</a:t>
            </a:r>
            <a:r>
              <a:rPr lang="uk-UA" dirty="0" smtClean="0"/>
              <a:t>»</a:t>
            </a:r>
          </a:p>
          <a:p>
            <a:r>
              <a:rPr lang="uk-UA" dirty="0" smtClean="0"/>
              <a:t>В) </a:t>
            </a:r>
            <a:r>
              <a:rPr lang="uk-UA" dirty="0" err="1" smtClean="0"/>
              <a:t>плейєр</a:t>
            </a:r>
            <a:r>
              <a:rPr lang="uk-UA" dirty="0" smtClean="0"/>
              <a:t> «</a:t>
            </a:r>
            <a:r>
              <a:rPr lang="uk-UA" dirty="0" err="1" smtClean="0"/>
              <a:t>Айпод</a:t>
            </a:r>
            <a:r>
              <a:rPr lang="uk-UA" dirty="0" smtClean="0"/>
              <a:t>»</a:t>
            </a:r>
          </a:p>
          <a:p>
            <a:endParaRPr lang="uk-UA" dirty="0" smtClean="0"/>
          </a:p>
          <a:p>
            <a:r>
              <a:rPr lang="uk-UA" dirty="0" smtClean="0"/>
              <a:t>6. Діти побачили на фото з мережі рожеву майку та браслет з червоних ниток на:</a:t>
            </a:r>
          </a:p>
          <a:p>
            <a:r>
              <a:rPr lang="uk-UA" dirty="0" smtClean="0"/>
              <a:t>А) екс чемпіоні країни з плавання</a:t>
            </a:r>
          </a:p>
          <a:p>
            <a:r>
              <a:rPr lang="uk-UA" dirty="0" smtClean="0"/>
              <a:t>Б) екс-чемпіоні країни з плавання</a:t>
            </a:r>
          </a:p>
          <a:p>
            <a:r>
              <a:rPr lang="uk-UA" dirty="0" smtClean="0"/>
              <a:t>В) </a:t>
            </a:r>
            <a:r>
              <a:rPr lang="uk-UA" dirty="0" err="1" smtClean="0"/>
              <a:t>ексчемпіоні</a:t>
            </a:r>
            <a:r>
              <a:rPr lang="uk-UA" dirty="0" smtClean="0"/>
              <a:t> країни з плавання</a:t>
            </a:r>
          </a:p>
          <a:p>
            <a:endParaRPr lang="uk-UA" dirty="0" smtClean="0"/>
          </a:p>
          <a:p>
            <a:r>
              <a:rPr lang="uk-UA" dirty="0"/>
              <a:t>7</a:t>
            </a:r>
            <a:r>
              <a:rPr lang="uk-UA" dirty="0" smtClean="0"/>
              <a:t>. Хлопчики помирилися. Марія Артемівна запропонувала усім дібрати прикраси для ляльки:</a:t>
            </a:r>
          </a:p>
          <a:p>
            <a:r>
              <a:rPr lang="uk-UA" dirty="0" smtClean="0"/>
              <a:t>А) </a:t>
            </a:r>
            <a:r>
              <a:rPr lang="uk-UA" dirty="0" err="1" smtClean="0"/>
              <a:t>Беккі</a:t>
            </a:r>
            <a:endParaRPr lang="uk-UA" dirty="0" smtClean="0"/>
          </a:p>
          <a:p>
            <a:r>
              <a:rPr lang="uk-UA" dirty="0" smtClean="0"/>
              <a:t>Б) Бекі</a:t>
            </a:r>
          </a:p>
          <a:p>
            <a:r>
              <a:rPr lang="uk-UA" dirty="0" smtClean="0"/>
              <a:t>В) усі відповіді правильні</a:t>
            </a:r>
          </a:p>
          <a:p>
            <a:pPr marL="342900" indent="-342900">
              <a:buAutoNum type="arabicPeriod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16906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0" y="-22376"/>
            <a:ext cx="9139599" cy="68693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8384" y="55178"/>
            <a:ext cx="1008112" cy="1108923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240207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3">
                    <a:lumMod val="75000"/>
                  </a:schemeClr>
                </a:solidFill>
              </a:rPr>
              <a:t>Посилання на використані джерела</a:t>
            </a:r>
            <a:endParaRPr lang="uk-UA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693" y="2205816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vseosvita.ua/library/prezentacia-novij-ukrainskij-pravopis-zmini-i-ostatocna-redakcia-169170.html</a:t>
            </a:r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412694" y="1343707"/>
            <a:ext cx="8598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/>
              </a:rPr>
              <a:t>https://mon.gov.ua/ua/osvita/zagalna-serednya-osvita/navchalni-programi/ukrayinskij-pravopis-2019</a:t>
            </a:r>
            <a:endParaRPr lang="uk-UA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84693" y="3156901"/>
            <a:ext cx="8256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https://osvitoria.media/experience/novyj-pravopys-povnyj-tekst-ta-osnovni-zminy/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12694" y="3838679"/>
            <a:ext cx="83233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Постанова КМУ №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437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травня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2019 р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. «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Питання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українського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правопису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»            </a:t>
            </a:r>
          </a:p>
        </p:txBody>
      </p:sp>
    </p:spTree>
    <p:extLst>
      <p:ext uri="{BB962C8B-B14F-4D97-AF65-F5344CB8AC3E}">
        <p14:creationId xmlns:p14="http://schemas.microsoft.com/office/powerpoint/2010/main" xmlns="" val="186106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4401" y="-11330"/>
            <a:ext cx="9139599" cy="6869329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88000" y="692696"/>
            <a:ext cx="7772400" cy="4248472"/>
          </a:xfrm>
        </p:spPr>
        <p:txBody>
          <a:bodyPr>
            <a:normAutofit/>
          </a:bodyPr>
          <a:lstStyle/>
          <a:p>
            <a:pPr algn="just"/>
            <a:r>
              <a:rPr lang="ru-RU" sz="3200" dirty="0" err="1">
                <a:solidFill>
                  <a:srgbClr val="00B050"/>
                </a:solidFill>
                <a:latin typeface="Bookman Old Style" panose="02050604050505020204" pitchFamily="18" charset="0"/>
              </a:rPr>
              <a:t>Змін</a:t>
            </a:r>
            <a:r>
              <a:rPr lang="ru-RU" sz="3200" dirty="0">
                <a:solidFill>
                  <a:srgbClr val="00B050"/>
                </a:solidFill>
                <a:latin typeface="Bookman Old Style" panose="02050604050505020204" pitchFamily="18" charset="0"/>
              </a:rPr>
              <a:t> </a:t>
            </a:r>
            <a:r>
              <a:rPr lang="ru-RU" sz="3200" dirty="0" err="1">
                <a:solidFill>
                  <a:srgbClr val="00B050"/>
                </a:solidFill>
                <a:latin typeface="Bookman Old Style" panose="02050604050505020204" pitchFamily="18" charset="0"/>
              </a:rPr>
              <a:t>насправді</a:t>
            </a:r>
            <a:r>
              <a:rPr lang="ru-RU" sz="3200" dirty="0">
                <a:solidFill>
                  <a:srgbClr val="00B050"/>
                </a:solidFill>
                <a:latin typeface="Bookman Old Style" panose="02050604050505020204" pitchFamily="18" charset="0"/>
              </a:rPr>
              <a:t> </a:t>
            </a:r>
            <a:r>
              <a:rPr lang="ru-RU" sz="3200" dirty="0" err="1">
                <a:solidFill>
                  <a:srgbClr val="00B050"/>
                </a:solidFill>
                <a:latin typeface="Bookman Old Style" panose="02050604050505020204" pitchFamily="18" charset="0"/>
              </a:rPr>
              <a:t>небагато</a:t>
            </a:r>
            <a:r>
              <a:rPr lang="ru-RU" sz="3200" dirty="0">
                <a:solidFill>
                  <a:srgbClr val="00B050"/>
                </a:solidFill>
                <a:latin typeface="Bookman Old Style" panose="02050604050505020204" pitchFamily="18" charset="0"/>
              </a:rPr>
              <a:t> – </a:t>
            </a:r>
            <a:r>
              <a:rPr lang="ru-RU" sz="3200" dirty="0" err="1">
                <a:solidFill>
                  <a:srgbClr val="00B050"/>
                </a:solidFill>
                <a:latin typeface="Bookman Old Style" panose="02050604050505020204" pitchFamily="18" charset="0"/>
              </a:rPr>
              <a:t>їх</a:t>
            </a:r>
            <a:r>
              <a:rPr lang="ru-RU" sz="3200" dirty="0">
                <a:solidFill>
                  <a:srgbClr val="00B050"/>
                </a:solidFill>
                <a:latin typeface="Bookman Old Style" panose="02050604050505020204" pitchFamily="18" charset="0"/>
              </a:rPr>
              <a:t> </a:t>
            </a:r>
            <a:r>
              <a:rPr lang="ru-RU" sz="3200" dirty="0" err="1">
                <a:solidFill>
                  <a:srgbClr val="00B050"/>
                </a:solidFill>
                <a:latin typeface="Bookman Old Style" panose="02050604050505020204" pitchFamily="18" charset="0"/>
              </a:rPr>
              <a:t>умовно</a:t>
            </a:r>
            <a:r>
              <a:rPr lang="ru-RU" sz="3200" dirty="0">
                <a:solidFill>
                  <a:srgbClr val="00B050"/>
                </a:solidFill>
                <a:latin typeface="Bookman Old Style" panose="02050604050505020204" pitchFamily="18" charset="0"/>
              </a:rPr>
              <a:t> </a:t>
            </a:r>
            <a:r>
              <a:rPr lang="ru-RU" sz="3200" dirty="0" err="1">
                <a:solidFill>
                  <a:srgbClr val="00B050"/>
                </a:solidFill>
                <a:latin typeface="Bookman Old Style" panose="02050604050505020204" pitchFamily="18" charset="0"/>
              </a:rPr>
              <a:t>поділяють</a:t>
            </a:r>
            <a:r>
              <a:rPr lang="ru-RU" sz="3200" dirty="0">
                <a:solidFill>
                  <a:srgbClr val="00B050"/>
                </a:solidFill>
                <a:latin typeface="Bookman Old Style" panose="02050604050505020204" pitchFamily="18" charset="0"/>
              </a:rPr>
              <a:t> на </a:t>
            </a:r>
            <a:r>
              <a:rPr lang="ru-RU" sz="3200" dirty="0" err="1">
                <a:solidFill>
                  <a:srgbClr val="00B050"/>
                </a:solidFill>
                <a:latin typeface="Bookman Old Style" panose="02050604050505020204" pitchFamily="18" charset="0"/>
              </a:rPr>
              <a:t>дві</a:t>
            </a:r>
            <a:r>
              <a:rPr lang="ru-RU" sz="3200" dirty="0">
                <a:solidFill>
                  <a:srgbClr val="00B050"/>
                </a:solidFill>
                <a:latin typeface="Bookman Old Style" panose="02050604050505020204" pitchFamily="18" charset="0"/>
              </a:rPr>
              <a:t> </a:t>
            </a:r>
            <a:r>
              <a:rPr lang="ru-RU" sz="3200" dirty="0" err="1">
                <a:solidFill>
                  <a:srgbClr val="00B050"/>
                </a:solidFill>
                <a:latin typeface="Bookman Old Style" panose="02050604050505020204" pitchFamily="18" charset="0"/>
              </a:rPr>
              <a:t>групи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:</a:t>
            </a:r>
          </a:p>
          <a:p>
            <a:pPr algn="just"/>
            <a:endParaRPr lang="ru-RU" sz="3200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3200" dirty="0" err="1" smtClean="0">
                <a:solidFill>
                  <a:srgbClr val="00B050"/>
                </a:solidFill>
                <a:latin typeface="Bookman Old Style" panose="02050604050505020204" pitchFamily="18" charset="0"/>
              </a:rPr>
              <a:t>Пишемо</a:t>
            </a:r>
            <a:r>
              <a:rPr lang="ru-RU" sz="3200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тільки</a:t>
            </a:r>
            <a:r>
              <a:rPr lang="ru-RU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по-новому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3200" dirty="0" err="1" smtClean="0">
                <a:solidFill>
                  <a:srgbClr val="00B050"/>
                </a:solidFill>
                <a:latin typeface="Bookman Old Style" panose="02050604050505020204" pitchFamily="18" charset="0"/>
              </a:rPr>
              <a:t>Пишемо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або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по-новому, </a:t>
            </a:r>
          </a:p>
          <a:p>
            <a:pPr algn="just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                      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або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по-старому</a:t>
            </a:r>
          </a:p>
          <a:p>
            <a:endParaRPr lang="uk-UA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090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4401" y="0"/>
            <a:ext cx="9139599" cy="6869329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99592" y="404665"/>
            <a:ext cx="7772400" cy="864095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Пишемо по-новому</a:t>
            </a:r>
            <a:endParaRPr lang="uk-UA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0723" y="2780928"/>
            <a:ext cx="2558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>
                    <a:lumMod val="50000"/>
                  </a:schemeClr>
                </a:solidFill>
                <a:effectLst/>
              </a:rPr>
              <a:t>ПРО</a:t>
            </a:r>
            <a:r>
              <a:rPr lang="ru-RU" sz="5400" b="1" cap="none" spc="0" dirty="0" smtClean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Є</a:t>
            </a:r>
            <a:r>
              <a:rPr lang="ru-RU" sz="5400" b="1" cap="none" spc="0" dirty="0" smtClean="0">
                <a:ln/>
                <a:solidFill>
                  <a:schemeClr val="accent3">
                    <a:lumMod val="50000"/>
                  </a:schemeClr>
                </a:solidFill>
                <a:effectLst/>
              </a:rPr>
              <a:t>КТ</a:t>
            </a:r>
            <a:endParaRPr lang="ru-RU" sz="54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2886" y="4140778"/>
            <a:ext cx="3257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>
                    <a:lumMod val="50000"/>
                  </a:schemeClr>
                </a:solidFill>
                <a:effectLst/>
              </a:rPr>
              <a:t>ПРО</a:t>
            </a:r>
            <a:r>
              <a:rPr lang="ru-RU" sz="5400" b="1" cap="none" spc="0" dirty="0" smtClean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Є</a:t>
            </a:r>
            <a:r>
              <a:rPr lang="ru-RU" sz="5400" b="1" cap="none" spc="0" dirty="0" smtClean="0">
                <a:ln/>
                <a:solidFill>
                  <a:schemeClr val="accent3">
                    <a:lumMod val="50000"/>
                  </a:schemeClr>
                </a:solidFill>
                <a:effectLst/>
              </a:rPr>
              <a:t>КЦІЯ</a:t>
            </a:r>
            <a:endParaRPr lang="ru-RU" sz="54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76869" y="5301208"/>
            <a:ext cx="3379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>
                    <a:lumMod val="50000"/>
                  </a:schemeClr>
                </a:solidFill>
                <a:effectLst/>
              </a:rPr>
              <a:t>ПРО</a:t>
            </a:r>
            <a:r>
              <a:rPr lang="ru-RU" sz="5400" b="1" cap="none" spc="0" dirty="0" smtClean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Є</a:t>
            </a:r>
            <a:r>
              <a:rPr lang="ru-RU" sz="5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КТОР</a:t>
            </a:r>
            <a:endParaRPr lang="ru-RU" sz="54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971" b="89884" l="788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33717"/>
            <a:ext cx="4574282" cy="351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115616" y="1124744"/>
            <a:ext cx="648072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Є</a:t>
            </a:r>
            <a:r>
              <a:rPr lang="ru-RU" sz="6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60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замість</a:t>
            </a:r>
            <a:r>
              <a:rPr lang="ru-RU" sz="6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6000" b="1" dirty="0" smtClean="0">
                <a:ln/>
                <a:solidFill>
                  <a:srgbClr val="FF0000"/>
                </a:solidFill>
              </a:rPr>
              <a:t>Е</a:t>
            </a:r>
            <a:endParaRPr lang="ru-RU" sz="60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9868" y="0"/>
            <a:ext cx="1384132" cy="152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838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0" y="-11329"/>
            <a:ext cx="9139599" cy="686932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86070" y="50687"/>
            <a:ext cx="244827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ЙЄ</a:t>
            </a:r>
            <a:endParaRPr lang="ru-RU" sz="96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42851" y="5744238"/>
            <a:ext cx="1527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ФО</a:t>
            </a:r>
            <a:r>
              <a:rPr lang="ru-RU" sz="5400" b="1" dirty="0" smtClean="0">
                <a:ln/>
                <a:solidFill>
                  <a:schemeClr val="tx2">
                    <a:lumMod val="75000"/>
                  </a:schemeClr>
                </a:solidFill>
              </a:rPr>
              <a:t>Є</a:t>
            </a:r>
            <a:endParaRPr lang="ru-RU" sz="5400" b="1" cap="none" spc="0" dirty="0">
              <a:ln/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2" name="Умножение 1"/>
          <p:cNvSpPr/>
          <p:nvPr/>
        </p:nvSpPr>
        <p:spPr>
          <a:xfrm>
            <a:off x="3809100" y="436887"/>
            <a:ext cx="778356" cy="796910"/>
          </a:xfrm>
          <a:prstGeom prst="mathMultiply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182" y="3470476"/>
            <a:ext cx="29165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КОНВЕ</a:t>
            </a:r>
            <a:r>
              <a:rPr lang="ru-RU" sz="5400" b="1" dirty="0" smtClean="0">
                <a:ln/>
                <a:solidFill>
                  <a:schemeClr val="tx2">
                    <a:lumMod val="75000"/>
                  </a:schemeClr>
                </a:solidFill>
              </a:rPr>
              <a:t>Є</a:t>
            </a:r>
            <a:r>
              <a:rPr lang="ru-RU" sz="5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Р</a:t>
            </a:r>
            <a:endParaRPr lang="ru-RU" sz="54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660232" y="3186800"/>
            <a:ext cx="2234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ФЛА</a:t>
            </a:r>
            <a:r>
              <a:rPr lang="ru-RU" sz="5400" b="1" dirty="0" smtClean="0">
                <a:ln/>
                <a:solidFill>
                  <a:schemeClr val="tx2">
                    <a:lumMod val="75000"/>
                  </a:schemeClr>
                </a:solidFill>
              </a:rPr>
              <a:t>Є</a:t>
            </a:r>
            <a:r>
              <a:rPr lang="ru-RU" sz="5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Р</a:t>
            </a:r>
            <a:endParaRPr lang="ru-RU" sz="54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7228" y="1233797"/>
            <a:ext cx="3208546" cy="19695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021247"/>
            <a:ext cx="3380752" cy="23799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3253" y="3841566"/>
            <a:ext cx="3552056" cy="236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147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-2341" y="41895"/>
            <a:ext cx="9139599" cy="686932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86070" y="50687"/>
            <a:ext cx="244827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ЙЄ</a:t>
            </a:r>
            <a:endParaRPr lang="ru-RU" sz="96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2" name="Умножение 1"/>
          <p:cNvSpPr/>
          <p:nvPr/>
        </p:nvSpPr>
        <p:spPr>
          <a:xfrm>
            <a:off x="3809100" y="436887"/>
            <a:ext cx="778356" cy="796910"/>
          </a:xfrm>
          <a:prstGeom prst="mathMultiply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9511" y="3233499"/>
            <a:ext cx="21229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ПЛЕ</a:t>
            </a:r>
            <a:r>
              <a:rPr lang="ru-RU" sz="5400" b="1" dirty="0" smtClean="0">
                <a:ln/>
                <a:solidFill>
                  <a:schemeClr val="tx2">
                    <a:lumMod val="75000"/>
                  </a:schemeClr>
                </a:solidFill>
              </a:rPr>
              <a:t>Є</a:t>
            </a:r>
            <a:r>
              <a:rPr lang="ru-RU" sz="5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Р</a:t>
            </a:r>
            <a:endParaRPr lang="ru-RU" sz="54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42554" y="5517232"/>
            <a:ext cx="2711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РІ</a:t>
            </a:r>
            <a:r>
              <a:rPr lang="ru-RU" sz="5400" b="1" dirty="0" smtClean="0">
                <a:ln/>
                <a:solidFill>
                  <a:schemeClr val="tx2">
                    <a:lumMod val="75000"/>
                  </a:schemeClr>
                </a:solidFill>
              </a:rPr>
              <a:t>Є</a:t>
            </a:r>
            <a:r>
              <a:rPr lang="ru-RU" sz="5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ЛТОР</a:t>
            </a:r>
            <a:endParaRPr lang="ru-RU" sz="54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42161" y="4149080"/>
            <a:ext cx="3237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ФЕ</a:t>
            </a:r>
            <a:r>
              <a:rPr lang="ru-RU" sz="5400" b="1" dirty="0" smtClean="0">
                <a:ln/>
                <a:solidFill>
                  <a:schemeClr val="tx2">
                    <a:lumMod val="75000"/>
                  </a:schemeClr>
                </a:solidFill>
              </a:rPr>
              <a:t>Є</a:t>
            </a:r>
            <a:r>
              <a:rPr lang="ru-RU" sz="5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РВЕРК</a:t>
            </a:r>
            <a:endParaRPr lang="ru-RU" sz="54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328" y="1033600"/>
            <a:ext cx="3264874" cy="33315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025440"/>
            <a:ext cx="2397894" cy="23978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5952" y="2475862"/>
            <a:ext cx="3268376" cy="326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336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17656" y="-11329"/>
            <a:ext cx="9139599" cy="686932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86070" y="50687"/>
            <a:ext cx="244827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ЙЄ</a:t>
            </a:r>
            <a:endParaRPr lang="ru-RU" sz="96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80758" y="4797152"/>
            <a:ext cx="27339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Фе</a:t>
            </a:r>
            <a:r>
              <a:rPr lang="ru-RU" sz="5400" b="1" dirty="0" err="1" smtClean="0">
                <a:ln/>
                <a:solidFill>
                  <a:schemeClr val="tx2">
                    <a:lumMod val="75000"/>
                  </a:schemeClr>
                </a:solidFill>
              </a:rPr>
              <a:t>є</a:t>
            </a:r>
            <a:r>
              <a:rPr lang="ru-RU" sz="5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рбах</a:t>
            </a:r>
            <a:endParaRPr lang="ru-RU" sz="54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2" name="Умножение 1"/>
          <p:cNvSpPr/>
          <p:nvPr/>
        </p:nvSpPr>
        <p:spPr>
          <a:xfrm>
            <a:off x="3809100" y="436887"/>
            <a:ext cx="778356" cy="796910"/>
          </a:xfrm>
          <a:prstGeom prst="mathMultiply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9881" y="980728"/>
            <a:ext cx="2935711" cy="3816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296210"/>
            <a:ext cx="2299754" cy="323402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827584" y="4797152"/>
            <a:ext cx="15985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Со</a:t>
            </a:r>
            <a:r>
              <a:rPr lang="ru-RU" sz="5400" b="1" dirty="0" err="1" smtClean="0">
                <a:ln/>
                <a:solidFill>
                  <a:schemeClr val="tx2">
                    <a:lumMod val="75000"/>
                  </a:schemeClr>
                </a:solidFill>
              </a:rPr>
              <a:t>є</a:t>
            </a:r>
            <a:r>
              <a:rPr lang="ru-RU" sz="5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р</a:t>
            </a:r>
            <a:endParaRPr lang="ru-RU" sz="54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627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94" t="17183" b="3006"/>
          <a:stretch/>
        </p:blipFill>
        <p:spPr>
          <a:xfrm>
            <a:off x="0" y="-11329"/>
            <a:ext cx="9139599" cy="686932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86070" y="50687"/>
            <a:ext cx="244827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ЙЯ</a:t>
            </a:r>
            <a:endParaRPr lang="ru-RU" sz="96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4923" y="4509120"/>
            <a:ext cx="2529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СЕКВО</a:t>
            </a:r>
            <a:r>
              <a:rPr lang="ru-RU" sz="5400" b="1" dirty="0" smtClean="0">
                <a:ln/>
                <a:solidFill>
                  <a:schemeClr val="tx2">
                    <a:lumMod val="75000"/>
                  </a:schemeClr>
                </a:solidFill>
              </a:rPr>
              <a:t>Я</a:t>
            </a:r>
            <a:endParaRPr lang="ru-RU" sz="5400" b="1" cap="none" spc="0" dirty="0">
              <a:ln/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2280" y="3845304"/>
            <a:ext cx="1740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/>
                <a:solidFill>
                  <a:schemeClr val="accent3">
                    <a:lumMod val="50000"/>
                  </a:schemeClr>
                </a:solidFill>
              </a:rPr>
              <a:t>Ха</a:t>
            </a:r>
            <a:r>
              <a:rPr lang="ru-RU" sz="5400" b="1" dirty="0" err="1" smtClean="0">
                <a:ln/>
                <a:solidFill>
                  <a:schemeClr val="tx2">
                    <a:lumMod val="75000"/>
                  </a:schemeClr>
                </a:solidFill>
              </a:rPr>
              <a:t>я</a:t>
            </a:r>
            <a:r>
              <a:rPr lang="ru-RU" sz="5400" b="1" dirty="0" err="1">
                <a:ln/>
                <a:solidFill>
                  <a:schemeClr val="accent3">
                    <a:lumMod val="50000"/>
                  </a:schemeClr>
                </a:solidFill>
              </a:rPr>
              <a:t>м</a:t>
            </a:r>
            <a:endParaRPr lang="ru-RU" sz="54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2" name="Умножение 1"/>
          <p:cNvSpPr/>
          <p:nvPr/>
        </p:nvSpPr>
        <p:spPr>
          <a:xfrm>
            <a:off x="3791443" y="437062"/>
            <a:ext cx="778356" cy="796910"/>
          </a:xfrm>
          <a:prstGeom prst="mathMultiply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91443" y="5934670"/>
            <a:ext cx="2278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ФА</a:t>
            </a:r>
            <a:r>
              <a:rPr lang="ru-RU" sz="5400" b="1" dirty="0" smtClean="0">
                <a:ln/>
                <a:solidFill>
                  <a:schemeClr val="tx2">
                    <a:lumMod val="75000"/>
                  </a:schemeClr>
                </a:solidFill>
              </a:rPr>
              <a:t>Я</a:t>
            </a:r>
            <a:r>
              <a:rPr lang="ru-RU" sz="5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НС</a:t>
            </a:r>
            <a:endParaRPr lang="ru-RU" sz="5400" b="1" cap="none" spc="0" dirty="0">
              <a:ln/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28" r="14416"/>
          <a:stretch/>
        </p:blipFill>
        <p:spPr>
          <a:xfrm>
            <a:off x="6598609" y="1233972"/>
            <a:ext cx="2498539" cy="23705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176" y="1442940"/>
            <a:ext cx="3205162" cy="28640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2864" y="3212976"/>
            <a:ext cx="3723604" cy="247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34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1372</TotalTime>
  <Words>860</Words>
  <Application>Microsoft Office PowerPoint</Application>
  <PresentationFormat>Экран (4:3)</PresentationFormat>
  <Paragraphs>295</Paragraphs>
  <Slides>32</Slides>
  <Notes>30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 Нарада  керівників  закладів освіти</vt:lpstr>
      <vt:lpstr>     Основні зміни в новій редакції «Українського  правопису» (2019)</vt:lpstr>
      <vt:lpstr>Слайд 3</vt:lpstr>
      <vt:lpstr>Слайд 4</vt:lpstr>
      <vt:lpstr>Пишемо по-новому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Пишемо АБО по-новому,                 АБО ПО-СТАРОМУ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Перевірте себе</vt:lpstr>
      <vt:lpstr>Перевірте себе</vt:lpstr>
      <vt:lpstr>Посилання на використані джерела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Emaschines</dc:creator>
  <cp:lastModifiedBy>Методкабинет</cp:lastModifiedBy>
  <cp:revision>87</cp:revision>
  <cp:lastPrinted>2019-09-23T07:34:00Z</cp:lastPrinted>
  <dcterms:created xsi:type="dcterms:W3CDTF">2019-09-18T09:11:51Z</dcterms:created>
  <dcterms:modified xsi:type="dcterms:W3CDTF">2019-10-25T05:38:02Z</dcterms:modified>
</cp:coreProperties>
</file>