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7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E962-D461-4D53-98D4-924973CA6A2B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45314-DE27-45D9-961F-E30739A8F3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53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45314-DE27-45D9-961F-E30739A8F3B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63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3744416" cy="5407377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1052736"/>
            <a:ext cx="47773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Аль-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Хорезмі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геній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алгоритму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4365104"/>
            <a:ext cx="2859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Підготувала:</a:t>
            </a:r>
          </a:p>
          <a:p>
            <a:r>
              <a:rPr lang="uk-UA" b="1" dirty="0" err="1" smtClean="0"/>
              <a:t>Фахлюлова</a:t>
            </a:r>
            <a:r>
              <a:rPr lang="uk-UA" b="1" dirty="0" smtClean="0"/>
              <a:t> Сабіна, </a:t>
            </a:r>
          </a:p>
          <a:p>
            <a:r>
              <a:rPr lang="uk-UA" b="1" dirty="0"/>
              <a:t>у</a:t>
            </a:r>
            <a:r>
              <a:rPr lang="uk-UA" b="1" dirty="0" smtClean="0"/>
              <a:t>чениця 8 класу</a:t>
            </a:r>
          </a:p>
          <a:p>
            <a:r>
              <a:rPr lang="uk-UA" b="1" dirty="0" err="1" smtClean="0"/>
              <a:t>Васюківської</a:t>
            </a:r>
            <a:r>
              <a:rPr lang="uk-UA" b="1" dirty="0" smtClean="0"/>
              <a:t> гімназії </a:t>
            </a:r>
            <a:endParaRPr lang="uk-UA" b="1" dirty="0" smtClean="0"/>
          </a:p>
          <a:p>
            <a:r>
              <a:rPr lang="uk-UA" b="1" dirty="0" smtClean="0"/>
              <a:t>Керівник:</a:t>
            </a:r>
          </a:p>
          <a:p>
            <a:r>
              <a:rPr lang="uk-UA" b="1" dirty="0"/>
              <a:t>в</a:t>
            </a:r>
            <a:r>
              <a:rPr lang="uk-UA" b="1" dirty="0" smtClean="0"/>
              <a:t>читель математики,</a:t>
            </a:r>
          </a:p>
          <a:p>
            <a:r>
              <a:rPr lang="uk-UA" b="1" dirty="0" smtClean="0"/>
              <a:t>Шевченко Юлія Вікторівна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665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‘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533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3398" y="548680"/>
            <a:ext cx="37465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rgbClr val="C00000"/>
                </a:solidFill>
              </a:rPr>
              <a:t>Дякую</a:t>
            </a:r>
          </a:p>
          <a:p>
            <a:pPr algn="ctr"/>
            <a:r>
              <a:rPr lang="uk-UA" sz="9600" b="1" dirty="0" smtClean="0">
                <a:solidFill>
                  <a:srgbClr val="C00000"/>
                </a:solidFill>
              </a:rPr>
              <a:t>за</a:t>
            </a:r>
          </a:p>
          <a:p>
            <a:pPr algn="ctr"/>
            <a:r>
              <a:rPr lang="uk-UA" sz="9600" b="1" dirty="0" smtClean="0">
                <a:solidFill>
                  <a:srgbClr val="C00000"/>
                </a:solidFill>
              </a:rPr>
              <a:t>увагу</a:t>
            </a:r>
            <a:endParaRPr lang="uk-UA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4" y="0"/>
            <a:ext cx="9170904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279571" cy="4244702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181786" y="41762"/>
            <a:ext cx="5833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Абу </a:t>
            </a:r>
            <a:r>
              <a:rPr lang="uk-UA" sz="4000" b="1" dirty="0" err="1" smtClean="0">
                <a:solidFill>
                  <a:srgbClr val="C00000"/>
                </a:solidFill>
              </a:rPr>
              <a:t>Абдаллах</a:t>
            </a:r>
            <a:r>
              <a:rPr lang="uk-UA" sz="4000" b="1" dirty="0" smtClean="0">
                <a:solidFill>
                  <a:srgbClr val="C00000"/>
                </a:solidFill>
              </a:rPr>
              <a:t> </a:t>
            </a:r>
            <a:r>
              <a:rPr lang="uk-UA" sz="4000" b="1" dirty="0" err="1" smtClean="0">
                <a:solidFill>
                  <a:srgbClr val="C00000"/>
                </a:solidFill>
              </a:rPr>
              <a:t>Мухаммад</a:t>
            </a:r>
            <a:endParaRPr lang="uk-UA" sz="4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4000" b="1" dirty="0">
                <a:solidFill>
                  <a:srgbClr val="C00000"/>
                </a:solidFill>
              </a:rPr>
              <a:t>і</a:t>
            </a:r>
            <a:r>
              <a:rPr lang="uk-UA" sz="4000" b="1" dirty="0" smtClean="0">
                <a:solidFill>
                  <a:srgbClr val="C00000"/>
                </a:solidFill>
              </a:rPr>
              <a:t>бн Муса аль-Хорезмі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(783 – 850)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8" y="2420888"/>
            <a:ext cx="3901440" cy="2727960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58481" y="5517232"/>
            <a:ext cx="432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Аль-</a:t>
            </a:r>
            <a:r>
              <a:rPr lang="uk-UA" sz="4000" b="1" dirty="0" err="1" smtClean="0">
                <a:solidFill>
                  <a:srgbClr val="C00000"/>
                </a:solidFill>
              </a:rPr>
              <a:t>Маджусі</a:t>
            </a:r>
            <a:r>
              <a:rPr lang="uk-UA" sz="4000" b="1" dirty="0" smtClean="0">
                <a:solidFill>
                  <a:srgbClr val="C00000"/>
                </a:solidFill>
              </a:rPr>
              <a:t> - маг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341" y="1700808"/>
            <a:ext cx="4623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أبو عبد الله محمد بن موسی الخوارزمی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692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2138"/>
            <a:ext cx="4176464" cy="2570131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04664"/>
            <a:ext cx="4113441" cy="254119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636987"/>
            <a:ext cx="4104457" cy="274434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584216"/>
            <a:ext cx="4113442" cy="279710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1" y="1254850"/>
            <a:ext cx="6383904" cy="417646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35896" y="1220545"/>
            <a:ext cx="1886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Багдад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2234" y="2873645"/>
            <a:ext cx="3114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Дім мудрості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33CC"/>
                </a:solidFill>
              </a:rPr>
              <a:t>Твори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33CC"/>
                </a:solidFill>
              </a:rPr>
              <a:t>аль-Хорезмі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uk-UA" sz="2800" dirty="0">
                <a:solidFill>
                  <a:srgbClr val="0033CC"/>
                </a:solidFill>
              </a:rPr>
              <a:t>«Книга про індійську арифметику</a:t>
            </a:r>
            <a:r>
              <a:rPr lang="uk-UA" sz="2800" dirty="0" smtClean="0">
                <a:solidFill>
                  <a:srgbClr val="0033CC"/>
                </a:solidFill>
              </a:rPr>
              <a:t>»</a:t>
            </a:r>
            <a:r>
              <a:rPr lang="uk-UA" sz="2800" dirty="0">
                <a:solidFill>
                  <a:srgbClr val="0033CC"/>
                </a:solidFill>
              </a:rPr>
              <a:t>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Коротка книга </a:t>
            </a:r>
            <a:r>
              <a:rPr lang="uk-UA" sz="2800" dirty="0" smtClean="0">
                <a:solidFill>
                  <a:srgbClr val="0033CC"/>
                </a:solidFill>
              </a:rPr>
              <a:t>відновлення </a:t>
            </a:r>
            <a:r>
              <a:rPr lang="uk-UA" sz="2800" dirty="0">
                <a:solidFill>
                  <a:srgbClr val="0033CC"/>
                </a:solidFill>
              </a:rPr>
              <a:t>і протиставлення»;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Астрономічні та тригонометричні таблиці» (</a:t>
            </a:r>
            <a:r>
              <a:rPr lang="uk-UA" sz="2800" dirty="0" err="1">
                <a:solidFill>
                  <a:srgbClr val="0033CC"/>
                </a:solidFill>
              </a:rPr>
              <a:t>зідж</a:t>
            </a:r>
            <a:r>
              <a:rPr lang="uk-UA" sz="2800" dirty="0">
                <a:solidFill>
                  <a:srgbClr val="0033CC"/>
                </a:solidFill>
              </a:rPr>
              <a:t>);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Книга картини Землі»;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Книга про побудову астролябії»;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Книга про дії за допомогою астролябії»;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Книга про сонячний годинник»;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Трактат про визначення ери євреїв і їх свята»; </a:t>
            </a:r>
            <a:endParaRPr lang="uk-UA" sz="2800" dirty="0" smtClean="0">
              <a:solidFill>
                <a:srgbClr val="0033CC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800" dirty="0" smtClean="0">
                <a:solidFill>
                  <a:srgbClr val="0033CC"/>
                </a:solidFill>
              </a:rPr>
              <a:t>«</a:t>
            </a:r>
            <a:r>
              <a:rPr lang="uk-UA" sz="2800" dirty="0">
                <a:solidFill>
                  <a:srgbClr val="0033CC"/>
                </a:solidFill>
              </a:rPr>
              <a:t>Книга історії».</a:t>
            </a:r>
          </a:p>
          <a:p>
            <a:pPr>
              <a:buBlip>
                <a:blip r:embed="rId2"/>
              </a:buBlip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6908">
            <a:off x="6548366" y="5148665"/>
            <a:ext cx="3419872" cy="15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33CC"/>
                </a:solidFill>
              </a:rPr>
              <a:t>«Книга про індійську арифметику»</a:t>
            </a:r>
            <a:endParaRPr lang="uk-UA" dirty="0">
              <a:solidFill>
                <a:srgbClr val="00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745523" cy="280671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2597"/>
            <a:ext cx="3901440" cy="2837688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96952" y="5013175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алгоритм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3CC"/>
                </a:solidFill>
              </a:rPr>
              <a:t>«</a:t>
            </a:r>
            <a:r>
              <a:rPr lang="uk-UA" dirty="0" err="1">
                <a:solidFill>
                  <a:srgbClr val="0033CC"/>
                </a:solidFill>
              </a:rPr>
              <a:t>Кітаб</a:t>
            </a:r>
            <a:r>
              <a:rPr lang="uk-UA" dirty="0">
                <a:solidFill>
                  <a:srgbClr val="0033CC"/>
                </a:solidFill>
              </a:rPr>
              <a:t> аль-</a:t>
            </a:r>
            <a:r>
              <a:rPr lang="uk-UA" dirty="0" err="1">
                <a:solidFill>
                  <a:srgbClr val="0033CC"/>
                </a:solidFill>
              </a:rPr>
              <a:t>джебр</a:t>
            </a:r>
            <a:r>
              <a:rPr lang="uk-UA" dirty="0">
                <a:solidFill>
                  <a:srgbClr val="0033CC"/>
                </a:solidFill>
              </a:rPr>
              <a:t> </a:t>
            </a:r>
            <a:r>
              <a:rPr lang="uk-UA" dirty="0" err="1">
                <a:solidFill>
                  <a:srgbClr val="0033CC"/>
                </a:solidFill>
              </a:rPr>
              <a:t>валь</a:t>
            </a:r>
            <a:r>
              <a:rPr lang="uk-UA" dirty="0">
                <a:solidFill>
                  <a:srgbClr val="0033CC"/>
                </a:solidFill>
              </a:rPr>
              <a:t> </a:t>
            </a:r>
            <a:r>
              <a:rPr lang="uk-UA" dirty="0" err="1">
                <a:solidFill>
                  <a:srgbClr val="0033CC"/>
                </a:solidFill>
              </a:rPr>
              <a:t>мукабала</a:t>
            </a:r>
            <a:r>
              <a:rPr lang="uk-UA" dirty="0" smtClean="0">
                <a:solidFill>
                  <a:srgbClr val="0033CC"/>
                </a:solidFill>
              </a:rPr>
              <a:t>»</a:t>
            </a:r>
            <a:br>
              <a:rPr lang="uk-UA" dirty="0" smtClean="0">
                <a:solidFill>
                  <a:srgbClr val="0033CC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«Книга про відновлення </a:t>
            </a:r>
            <a:r>
              <a:rPr lang="uk-UA" dirty="0">
                <a:solidFill>
                  <a:srgbClr val="FF0000"/>
                </a:solidFill>
              </a:rPr>
              <a:t>і </a:t>
            </a:r>
            <a:r>
              <a:rPr lang="uk-UA" dirty="0" smtClean="0">
                <a:solidFill>
                  <a:srgbClr val="FF0000"/>
                </a:solidFill>
              </a:rPr>
              <a:t>протиставлення»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746204" cy="2832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11" y="5013176"/>
            <a:ext cx="1714500" cy="171450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5128"/>
            <a:ext cx="2364322" cy="157334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74" y="4865128"/>
            <a:ext cx="2448272" cy="172819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91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909" y="636590"/>
            <a:ext cx="527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«Аль-</a:t>
            </a:r>
            <a:r>
              <a:rPr lang="uk-UA" sz="3200" b="1" dirty="0" err="1" smtClean="0">
                <a:solidFill>
                  <a:srgbClr val="0033CC"/>
                </a:solidFill>
              </a:rPr>
              <a:t>джебр</a:t>
            </a:r>
            <a:r>
              <a:rPr lang="uk-UA" sz="3200" b="1" dirty="0" smtClean="0">
                <a:solidFill>
                  <a:srgbClr val="0033CC"/>
                </a:solidFill>
              </a:rPr>
              <a:t>» - відновлення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8354" y="1308646"/>
            <a:ext cx="54857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Перенесення членів рівняння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 з однієї частини в іншу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527" y="2753658"/>
            <a:ext cx="668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33CC"/>
                </a:solidFill>
              </a:rPr>
              <a:t>«</a:t>
            </a:r>
            <a:r>
              <a:rPr lang="uk-UA" sz="3200" b="1" dirty="0">
                <a:solidFill>
                  <a:srgbClr val="0033CC"/>
                </a:solidFill>
              </a:rPr>
              <a:t>В</a:t>
            </a:r>
            <a:r>
              <a:rPr lang="uk-UA" sz="3200" b="1" dirty="0" smtClean="0">
                <a:solidFill>
                  <a:srgbClr val="0033CC"/>
                </a:solidFill>
              </a:rPr>
              <a:t>аль - </a:t>
            </a:r>
            <a:r>
              <a:rPr lang="uk-UA" sz="3200" b="1" dirty="0" err="1" smtClean="0">
                <a:solidFill>
                  <a:srgbClr val="0033CC"/>
                </a:solidFill>
              </a:rPr>
              <a:t>мукабала</a:t>
            </a:r>
            <a:r>
              <a:rPr lang="uk-UA" sz="3200" b="1" dirty="0" smtClean="0">
                <a:solidFill>
                  <a:srgbClr val="0033CC"/>
                </a:solidFill>
              </a:rPr>
              <a:t>» - протиставлення</a:t>
            </a:r>
            <a:endParaRPr lang="uk-UA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4077" y="3501007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Зведення подібних доданків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4077" y="4655021"/>
            <a:ext cx="240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33CC"/>
                </a:solidFill>
              </a:rPr>
              <a:t>Аль-</a:t>
            </a:r>
            <a:r>
              <a:rPr lang="uk-UA" sz="3600" b="1" dirty="0" err="1" smtClean="0">
                <a:solidFill>
                  <a:srgbClr val="0033CC"/>
                </a:solidFill>
              </a:rPr>
              <a:t>джебр</a:t>
            </a:r>
            <a:endParaRPr lang="uk-UA" sz="36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655020"/>
            <a:ext cx="193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АЛГЕБРА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43619" y="4868358"/>
            <a:ext cx="437348" cy="288834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3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7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33CC"/>
                </a:solidFill>
              </a:rPr>
              <a:t>Решітка аль-Хорезмі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656" y="6165304"/>
            <a:ext cx="49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https://www.youtube.com/watch?v=KfPc-oLJCIM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3" y="1268760"/>
            <a:ext cx="6722874" cy="396044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63888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74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888432" cy="380580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0405"/>
            <a:ext cx="3888432" cy="388843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15616" y="980728"/>
            <a:ext cx="1910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33CC"/>
                </a:solidFill>
              </a:rPr>
              <a:t>Аль-</a:t>
            </a:r>
            <a:endParaRPr lang="uk-UA" sz="66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683832"/>
            <a:ext cx="3143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33CC"/>
                </a:solidFill>
              </a:rPr>
              <a:t>Хорезмі</a:t>
            </a:r>
            <a:endParaRPr lang="uk-UA" sz="6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105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Твори аль-Хорезмі</vt:lpstr>
      <vt:lpstr>«Книга про індійську арифметику»</vt:lpstr>
      <vt:lpstr>«Кітаб аль-джебр валь мукабала» «Книга про відновлення і протиставлення» </vt:lpstr>
      <vt:lpstr>Презентация PowerPoint</vt:lpstr>
      <vt:lpstr>Решітка аль-Хорезмі</vt:lpstr>
      <vt:lpstr>Презентация PowerPoint</vt:lpstr>
      <vt:lpstr>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33</cp:revision>
  <dcterms:created xsi:type="dcterms:W3CDTF">2020-12-08T12:57:14Z</dcterms:created>
  <dcterms:modified xsi:type="dcterms:W3CDTF">2020-12-14T12:24:17Z</dcterms:modified>
</cp:coreProperties>
</file>