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0080625" cy="5670550" type="screen4x3"/>
  <p:notesSz cx="7772400" cy="10058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86" y="-90"/>
      </p:cViewPr>
      <p:guideLst>
        <p:guide orient="horz" pos="1786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399196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3CD088-8621-44FD-B253-F6F2C740AFA6}" type="slidenum">
              <a:t>‹#›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533515" y="764282"/>
            <a:ext cx="6704636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77240" y="4777557"/>
            <a:ext cx="6217563" cy="45259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en-US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399196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3041F5C9-A2A5-47BA-A2A4-9CFE4D33899B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en-US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DB375C6-D955-4F92-8961-DFDF90E07E3D}" type="slidenum">
              <a:t>1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396" y="763588"/>
            <a:ext cx="6704015" cy="377189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93B0039-91C9-4937-A5DE-ACAC64E4125F}" type="slidenum">
              <a:t>11</a:t>
            </a:fld>
            <a:endParaRPr lang="en-US" sz="1400" b="0" i="0" u="none" strike="noStrike" kern="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396" y="763588"/>
            <a:ext cx="6704015" cy="377189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29EFA66-7CE4-47E9-BF78-3B739A1FF858}" type="slidenum">
              <a:t>12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396" y="763588"/>
            <a:ext cx="6704015" cy="377189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7BBE928-456F-47F2-AE06-6FBB70B31D39}" type="slidenum">
              <a:t>14</a:t>
            </a:fld>
            <a:endParaRPr lang="en-US" sz="1400" b="0" i="0" u="none" strike="noStrike" kern="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396" y="763588"/>
            <a:ext cx="6704015" cy="377189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022D96-994C-4E24-A2C7-FC6E9FC3B3F0}" type="slidenum">
              <a:t>15</a:t>
            </a:fld>
            <a:endParaRPr lang="en-US" sz="1400" b="0" i="0" u="none" strike="noStrike" kern="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396" y="763588"/>
            <a:ext cx="6704015" cy="377189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B24FFBE-CA42-4B1C-9116-0BEFA962595D}" type="slidenum">
              <a:t>2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396" y="763588"/>
            <a:ext cx="6704015" cy="377189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27AD16-96DB-4144-95D8-CFAF3E617CF8}" type="slidenum">
              <a:t>3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396" y="763588"/>
            <a:ext cx="6704015" cy="377189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36A72B-6CC7-4491-85DF-A25476F6512D}" type="slidenum">
              <a:t>5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396" y="763588"/>
            <a:ext cx="6704015" cy="377189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DB9452-8BEC-47B7-8234-7924E7609CCD}" type="slidenum">
              <a:t>6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396" y="763588"/>
            <a:ext cx="6704015" cy="377189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99C4AE-77C3-472B-9B78-8CD3AE113F49}" type="slidenum">
              <a:t>7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396" y="763588"/>
            <a:ext cx="6704015" cy="377189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94A301A-CA62-451F-9129-ACBF19C71816}" type="slidenum">
              <a:t>8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396" y="763588"/>
            <a:ext cx="6704015" cy="377189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F769F5A-48F9-4844-8291-5500C8D00D15}" type="slidenum">
              <a:t>9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396" y="763588"/>
            <a:ext cx="6704015" cy="377189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C08511-73AD-4B12-869B-48F704DBB9F4}" type="slidenum">
              <a:t>10</a:t>
            </a:fld>
            <a:endParaRPr lang="en-US" sz="1400" b="0" i="0" u="none" strike="noStrike" kern="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396" y="763588"/>
            <a:ext cx="6704015" cy="377189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102E96-41BE-4508-9F4C-EC30F64F102A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9A929C-6569-42C6-A536-8116A4D1EE56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308854" y="225427"/>
            <a:ext cx="2266953" cy="4389440"/>
          </a:xfrm>
        </p:spPr>
        <p:txBody>
          <a:bodyPr vert="eaVert"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3240" y="225427"/>
            <a:ext cx="6653210" cy="438944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1E0A72-9FC7-4AC0-B28C-C44639094793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4013B1-3E5C-4676-A146-85447B0242F6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D6DD93-BA05-49AD-A5FE-C473802203BC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9E96AA-4612-46B5-8054-E0815E2CA891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503240" y="1327151"/>
            <a:ext cx="4459291" cy="328771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5114925" y="1327151"/>
            <a:ext cx="4460872" cy="328771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59E263-C6E0-4276-99CB-075B56E2B6AC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23C4ED-E325-4C26-9B89-732BD2A91139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820682-7587-45B0-9A45-CF7E6E90D9B2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B40B49-E510-4DA9-899B-45043CC67828}" type="slidenum"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6D9811-B808-402B-B63A-7ADE1B6FBCE7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891925-995F-407C-9AF2-989C385B64FF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06299D-598D-43D1-8EEC-DF54BF650B31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583391-C258-4F92-A1CC-3FBECFB8B520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308854" y="225427"/>
            <a:ext cx="2266953" cy="4389440"/>
          </a:xfrm>
        </p:spPr>
        <p:txBody>
          <a:bodyPr vert="eaVert"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3240" y="225427"/>
            <a:ext cx="6653210" cy="438944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FE3E87-FF4D-4B2B-AC8C-0CED16010E1A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D158C3-F96F-409B-A52B-E007830645D0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503240" y="1327151"/>
            <a:ext cx="4459291" cy="328771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5114925" y="1327151"/>
            <a:ext cx="4460872" cy="328771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B09474-8F5B-4F57-BC42-0A27C04556E6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B9A72A-0775-464A-A245-1C6E0C7B907E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A2C1ED-CC7F-48C8-8A14-6E435EEAF776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866291-D32F-4A5A-874A-84C11C15FC79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2F6077-B1B3-453F-B2D8-2491CE01C5DC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B46D42-E05F-403F-AA45-ADCD7546F8A0}" type="slidenum"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8" y="226076"/>
            <a:ext cx="9071643" cy="94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8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1" y="5165281"/>
            <a:ext cx="3194995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2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4F2E0A69-61AA-4188-9EE5-03473576A2E9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Mangal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1415"/>
        </a:spcBef>
        <a:spcAft>
          <a:spcPts val="0"/>
        </a:spcAft>
        <a:buNone/>
        <a:tabLst/>
        <a:defRPr lang="ru-RU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Mang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8" y="226076"/>
            <a:ext cx="9071643" cy="94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8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1" y="5165281"/>
            <a:ext cx="3194995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2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33A87259-EECD-45FF-B231-9AAD84DCE4B2}" type="slidenum">
              <a:t>‹#›</a:t>
            </a:fld>
            <a:endParaRPr lang="en-US"/>
          </a:p>
        </p:txBody>
      </p:sp>
      <p:sp>
        <p:nvSpPr>
          <p:cNvPr id="7" name="Текст 6"/>
          <p:cNvSpPr txBox="1">
            <a:spLocks noGrp="1"/>
          </p:cNvSpPr>
          <p:nvPr>
            <p:ph type="body" idx="1"/>
          </p:nvPr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14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Arial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1415"/>
        </a:spcBef>
        <a:spcAft>
          <a:spcPts val="0"/>
        </a:spcAft>
        <a:buNone/>
        <a:tabLst/>
        <a:defRPr lang="ru-RU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Ari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10079998" cy="567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3443923" y="932495"/>
            <a:ext cx="5494336" cy="3257550"/>
          </a:xfrm>
        </p:spPr>
        <p:txBody>
          <a:bodyPr/>
          <a:lstStyle/>
          <a:p>
            <a:pPr lvl="0"/>
            <a:r>
              <a:rPr lang="en-US" sz="5400" b="1"/>
              <a:t>Франсуа Вієт - великий математик</a:t>
            </a:r>
            <a:r>
              <a:rPr lang="en-US" sz="5400"/>
              <a:t/>
            </a:r>
            <a:br>
              <a:rPr lang="en-US" sz="5400"/>
            </a:br>
            <a:endParaRPr lang="en-US" sz="5400"/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4" cstate="print"/>
          <a:srcRect t="-1" r="4831" b="372"/>
          <a:stretch>
            <a:fillRect/>
          </a:stretch>
        </p:blipFill>
        <p:spPr>
          <a:xfrm>
            <a:off x="449263" y="1030611"/>
            <a:ext cx="3144283" cy="37816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/>
          <p:cNvSpPr txBox="1"/>
          <p:nvPr/>
        </p:nvSpPr>
        <p:spPr>
          <a:xfrm>
            <a:off x="6229349" y="3611879"/>
            <a:ext cx="3166110" cy="17543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Виконала: учениця 5 класу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Никифорівської гімназії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Соледарської міської ради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Щербакова Анастасія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1800" b="1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Керівник: Платонова Олена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Володимирівна</a:t>
            </a:r>
            <a:endParaRPr lang="ru-RU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-164"/>
            <a:ext cx="10079998" cy="56707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503998" y="112315"/>
            <a:ext cx="9071643" cy="117396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2632676" y="4484162"/>
            <a:ext cx="9071643" cy="3288237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 l="58598" r="-569" b="31671"/>
          <a:stretch>
            <a:fillRect/>
          </a:stretch>
        </p:blipFill>
        <p:spPr>
          <a:xfrm>
            <a:off x="462951" y="824578"/>
            <a:ext cx="2997202" cy="365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40030" y="199412"/>
            <a:ext cx="5203969" cy="5203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-722"/>
            <a:ext cx="10079998" cy="56707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503998" y="112315"/>
            <a:ext cx="9071643" cy="117396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4726844" y="2215417"/>
            <a:ext cx="3173763" cy="2982635"/>
          </a:xfrm>
        </p:spPr>
        <p:txBody>
          <a:bodyPr/>
          <a:lstStyle/>
          <a:p>
            <a:pPr lvl="0"/>
            <a:r>
              <a:rPr lang="en-US" sz="5400" b="1">
                <a:latin typeface="Times New Roman" pitchFamily="18"/>
                <a:cs typeface="Times New Roman" pitchFamily="18"/>
              </a:rPr>
              <a:t>1540-1603</a:t>
            </a: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2859" y="232266"/>
            <a:ext cx="3733833" cy="520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10149840" cy="5705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480560" y="1645920"/>
            <a:ext cx="4422138" cy="4937760"/>
          </a:xfrm>
        </p:spPr>
        <p:txBody>
          <a:bodyPr anchorCtr="1"/>
          <a:lstStyle/>
          <a:p>
            <a:pPr lvl="0" algn="ctr"/>
            <a:r>
              <a:rPr lang="en-US" sz="2800" b="1">
                <a:latin typeface="Times New Roman" pitchFamily="18"/>
                <a:cs typeface="Times New Roman" pitchFamily="18"/>
              </a:rPr>
              <a:t>Перший повний алгебраїчний збірник Вієта був опублікований лише через багато років після його смерті, в 1646 році.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25780" y="285750"/>
            <a:ext cx="3429000" cy="5102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10149840" cy="570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Блог вчителя математики Титаренко Тетяни Сергіївни: Для допитливих"/>
          <p:cNvPicPr>
            <a:picLocks noChangeAspect="1"/>
          </p:cNvPicPr>
          <p:nvPr/>
        </p:nvPicPr>
        <p:blipFill>
          <a:blip r:embed="rId3" cstate="print"/>
          <a:srcRect l="2881" t="6890"/>
          <a:stretch>
            <a:fillRect/>
          </a:stretch>
        </p:blipFill>
        <p:spPr>
          <a:xfrm>
            <a:off x="287779" y="170974"/>
            <a:ext cx="7273055" cy="5229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30" y="548"/>
            <a:ext cx="10079998" cy="567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6"/>
          <p:cNvSpPr txBox="1"/>
          <p:nvPr/>
        </p:nvSpPr>
        <p:spPr>
          <a:xfrm>
            <a:off x="6229349" y="3611879"/>
            <a:ext cx="3166110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1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4407" y="204606"/>
            <a:ext cx="1904996" cy="259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7"/>
          <p:cNvPicPr>
            <a:picLocks noChangeAspect="1"/>
          </p:cNvPicPr>
          <p:nvPr/>
        </p:nvPicPr>
        <p:blipFill>
          <a:blip r:embed="rId5" cstate="print"/>
          <a:srcRect l="14904" t="-205" r="14864" b="1588"/>
          <a:stretch>
            <a:fillRect/>
          </a:stretch>
        </p:blipFill>
        <p:spPr>
          <a:xfrm>
            <a:off x="7945239" y="100519"/>
            <a:ext cx="2010116" cy="279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8"/>
          <p:cNvPicPr>
            <a:picLocks noChangeAspect="1"/>
          </p:cNvPicPr>
          <p:nvPr/>
        </p:nvPicPr>
        <p:blipFill>
          <a:blip r:embed="rId6" cstate="print"/>
          <a:srcRect l="27244" t="1" r="19432" b="4560"/>
          <a:stretch>
            <a:fillRect/>
          </a:stretch>
        </p:blipFill>
        <p:spPr>
          <a:xfrm>
            <a:off x="155576" y="48892"/>
            <a:ext cx="2064376" cy="2769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9"/>
          <p:cNvPicPr>
            <a:picLocks noChangeAspect="1"/>
          </p:cNvPicPr>
          <p:nvPr/>
        </p:nvPicPr>
        <p:blipFill>
          <a:blip r:embed="rId7" cstate="print"/>
          <a:srcRect l="16519" t="1" r="16291" b="560"/>
          <a:stretch>
            <a:fillRect/>
          </a:stretch>
        </p:blipFill>
        <p:spPr>
          <a:xfrm>
            <a:off x="5896709" y="2817897"/>
            <a:ext cx="1799246" cy="26628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" descr="https://al-fa-s.ru/image/cache/catalog/a-new/na_sayt_matetika/resized_1920x1080/7.20.8%20%200%2C43%D1%850%2C61-1500x1500.jpg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" name="Рисунок 11"/>
          <p:cNvPicPr>
            <a:picLocks noChangeAspect="1"/>
          </p:cNvPicPr>
          <p:nvPr/>
        </p:nvPicPr>
        <p:blipFill>
          <a:blip r:embed="rId8" cstate="print"/>
          <a:srcRect l="16933" r="15051" b="2009"/>
          <a:stretch>
            <a:fillRect/>
          </a:stretch>
        </p:blipFill>
        <p:spPr>
          <a:xfrm>
            <a:off x="1872709" y="2909584"/>
            <a:ext cx="1790852" cy="2580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10079998" cy="567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3954779" y="932495"/>
            <a:ext cx="4983480" cy="3353754"/>
          </a:xfrm>
        </p:spPr>
        <p:txBody>
          <a:bodyPr/>
          <a:lstStyle/>
          <a:p>
            <a:pPr lvl="0"/>
            <a:r>
              <a:rPr lang="en-US" sz="5400"/>
              <a:t/>
            </a:r>
            <a:br>
              <a:rPr lang="en-US" sz="5400"/>
            </a:br>
            <a:endParaRPr lang="en-US" sz="5400"/>
          </a:p>
        </p:txBody>
      </p:sp>
      <p:sp>
        <p:nvSpPr>
          <p:cNvPr id="4" name="TextBox 6"/>
          <p:cNvSpPr txBox="1"/>
          <p:nvPr/>
        </p:nvSpPr>
        <p:spPr>
          <a:xfrm>
            <a:off x="6229349" y="3611879"/>
            <a:ext cx="3166110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1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1104896" y="2383511"/>
            <a:ext cx="7492995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5400" b="1" i="0" u="none" strike="noStrike" kern="1200" cap="none" spc="0" baseline="0">
                <a:solidFill>
                  <a:srgbClr val="4472C4"/>
                </a:solidFill>
                <a:effectLst>
                  <a:outerShdw dist="38096" dir="2700000">
                    <a:srgbClr val="8FAADC"/>
                  </a:outerShdw>
                </a:effectLst>
                <a:uFillTx/>
                <a:latin typeface="Arial Black" pitchFamily="34"/>
              </a:rPr>
              <a:t>Дякую за увагу!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-182" y="548"/>
            <a:ext cx="10079998" cy="567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503998" y="112315"/>
            <a:ext cx="9071643" cy="1173961"/>
          </a:xfrm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684934" y="2475235"/>
            <a:ext cx="3742694" cy="2132097"/>
          </a:xfrm>
        </p:spPr>
        <p:txBody>
          <a:bodyPr anchorCtr="1"/>
          <a:lstStyle/>
          <a:p>
            <a:pPr lvl="0" algn="ctr"/>
            <a:r>
              <a:rPr lang="uk-UA" sz="2800" b="1">
                <a:latin typeface="Times New Roman" pitchFamily="18"/>
                <a:cs typeface="Times New Roman" pitchFamily="18"/>
              </a:rPr>
              <a:t>Ф</a:t>
            </a:r>
            <a:r>
              <a:rPr lang="en-US" sz="2800" b="1">
                <a:latin typeface="Times New Roman" pitchFamily="18"/>
                <a:cs typeface="Times New Roman" pitchFamily="18"/>
              </a:rPr>
              <a:t>ранцузьк</a:t>
            </a:r>
            <a:r>
              <a:rPr lang="uk-UA" sz="2800" b="1">
                <a:latin typeface="Times New Roman" pitchFamily="18"/>
                <a:cs typeface="Times New Roman" pitchFamily="18"/>
              </a:rPr>
              <a:t>е</a:t>
            </a:r>
            <a:r>
              <a:rPr lang="en-US" sz="2800" b="1">
                <a:latin typeface="Times New Roman" pitchFamily="18"/>
                <a:cs typeface="Times New Roman" pitchFamily="18"/>
              </a:rPr>
              <a:t> містечк</a:t>
            </a:r>
            <a:r>
              <a:rPr lang="uk-UA" sz="2800" b="1">
                <a:latin typeface="Times New Roman" pitchFamily="18"/>
                <a:cs typeface="Times New Roman" pitchFamily="18"/>
              </a:rPr>
              <a:t>о</a:t>
            </a:r>
            <a:r>
              <a:rPr lang="en-US" sz="2800" b="1">
                <a:latin typeface="Times New Roman" pitchFamily="18"/>
                <a:cs typeface="Times New Roman" pitchFamily="18"/>
              </a:rPr>
              <a:t> Фонтене-ле-Конт</a:t>
            </a: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814" y="1146584"/>
            <a:ext cx="5532120" cy="3645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548"/>
            <a:ext cx="10079998" cy="567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3954779" y="932495"/>
            <a:ext cx="4983480" cy="3353754"/>
          </a:xfrm>
        </p:spPr>
        <p:txBody>
          <a:bodyPr/>
          <a:lstStyle/>
          <a:p>
            <a:pPr lvl="0"/>
            <a:r>
              <a:rPr lang="en-US" sz="5400"/>
              <a:t/>
            </a:r>
            <a:br>
              <a:rPr lang="en-US" sz="5400"/>
            </a:br>
            <a:endParaRPr lang="en-US" sz="5400"/>
          </a:p>
        </p:txBody>
      </p:sp>
      <p:sp>
        <p:nvSpPr>
          <p:cNvPr id="4" name="TextBox 6"/>
          <p:cNvSpPr txBox="1"/>
          <p:nvPr/>
        </p:nvSpPr>
        <p:spPr>
          <a:xfrm>
            <a:off x="6229349" y="3611879"/>
            <a:ext cx="3166110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519" y="1111800"/>
            <a:ext cx="5029931" cy="37724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7"/>
          <p:cNvSpPr txBox="1"/>
          <p:nvPr/>
        </p:nvSpPr>
        <p:spPr>
          <a:xfrm>
            <a:off x="5484708" y="1104979"/>
            <a:ext cx="4024420" cy="1815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Франсуа Вієт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вступив на юридичний факультет університету міста Пуату.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5484708" y="2998024"/>
            <a:ext cx="4043303" cy="1815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</a:rPr>
              <a:t>У віці 20 років він успішно закінчує навчання і отримує ступінь бакалавра.</a:t>
            </a:r>
            <a:endParaRPr lang="ru-RU" sz="2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0" y="548"/>
            <a:ext cx="10079998" cy="567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Адвокат ЛНР Бабийчук Александр Николаевич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47824" y="242983"/>
            <a:ext cx="5908349" cy="36004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439914" y="3771378"/>
            <a:ext cx="7632844" cy="14465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4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Франсуа Вієт</a:t>
            </a:r>
            <a:r>
              <a:rPr lang="uk-UA" sz="44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займається адвокатською кар</a:t>
            </a:r>
            <a:r>
              <a:rPr lang="en-US" sz="44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’</a:t>
            </a:r>
            <a:r>
              <a:rPr lang="uk-UA" sz="44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єрою</a:t>
            </a:r>
            <a:endParaRPr lang="ru-RU" sz="4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30" y="548"/>
            <a:ext cx="10079998" cy="567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3954779" y="932495"/>
            <a:ext cx="4983480" cy="3353754"/>
          </a:xfrm>
        </p:spPr>
        <p:txBody>
          <a:bodyPr/>
          <a:lstStyle/>
          <a:p>
            <a:pPr lvl="0"/>
            <a:r>
              <a:rPr lang="en-US" sz="5400"/>
              <a:t/>
            </a:r>
            <a:br>
              <a:rPr lang="en-US" sz="5400"/>
            </a:br>
            <a:endParaRPr lang="en-US" sz="5400"/>
          </a:p>
        </p:txBody>
      </p:sp>
      <p:sp>
        <p:nvSpPr>
          <p:cNvPr id="4" name="TextBox 6"/>
          <p:cNvSpPr txBox="1"/>
          <p:nvPr/>
        </p:nvSpPr>
        <p:spPr>
          <a:xfrm>
            <a:off x="6229349" y="3611879"/>
            <a:ext cx="3166110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926" y="572816"/>
            <a:ext cx="3047996" cy="45243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3"/>
          <p:cNvSpPr txBox="1"/>
          <p:nvPr/>
        </p:nvSpPr>
        <p:spPr>
          <a:xfrm>
            <a:off x="4176220" y="1179091"/>
            <a:ext cx="4155435" cy="14465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4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Франсуа Вієт</a:t>
            </a:r>
            <a:r>
              <a:rPr lang="uk-UA" sz="44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став вчител</a:t>
            </a:r>
            <a:r>
              <a:rPr lang="ru-RU" sz="4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ем</a:t>
            </a:r>
          </a:p>
        </p:txBody>
      </p:sp>
      <p:pic>
        <p:nvPicPr>
          <p:cNvPr id="7" name="Picture 3" descr="C:\Users\агент007\Desktop\42784_1_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912516" y="2835270"/>
            <a:ext cx="2601376" cy="2294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1078"/>
            <a:ext cx="10079998" cy="56707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104211" y="1395118"/>
            <a:ext cx="4688201" cy="3794970"/>
          </a:xfrm>
        </p:spPr>
        <p:txBody>
          <a:bodyPr anchorCtr="1"/>
          <a:lstStyle/>
          <a:p>
            <a:pPr marL="457200" lvl="1" indent="0" algn="ctr">
              <a:lnSpc>
                <a:spcPct val="100000"/>
              </a:lnSpc>
              <a:buNone/>
            </a:pPr>
            <a:r>
              <a:rPr lang="en-US" sz="2800" b="1">
                <a:latin typeface="Times New Roman" pitchFamily="18"/>
                <a:cs typeface="Times New Roman" pitchFamily="18"/>
              </a:rPr>
              <a:t>1671 р</a:t>
            </a:r>
            <a:r>
              <a:rPr lang="uk-UA" sz="2800" b="1">
                <a:latin typeface="Times New Roman" pitchFamily="18"/>
                <a:cs typeface="Times New Roman" pitchFamily="18"/>
              </a:rPr>
              <a:t>ік</a:t>
            </a:r>
          </a:p>
          <a:p>
            <a:pPr marL="457200" lvl="1" indent="0" algn="ctr">
              <a:lnSpc>
                <a:spcPct val="100000"/>
              </a:lnSpc>
              <a:buNone/>
            </a:pPr>
            <a:r>
              <a:rPr lang="en-US" sz="2800" b="1">
                <a:latin typeface="Times New Roman" pitchFamily="18"/>
                <a:cs typeface="Times New Roman" pitchFamily="18"/>
              </a:rPr>
              <a:t>Ви</a:t>
            </a:r>
            <a:r>
              <a:rPr lang="uk-UA" sz="2800" b="1">
                <a:latin typeface="Times New Roman" pitchFamily="18"/>
                <a:cs typeface="Times New Roman" pitchFamily="18"/>
              </a:rPr>
              <a:t>є</a:t>
            </a:r>
            <a:r>
              <a:rPr lang="en-US" sz="2800" b="1">
                <a:latin typeface="Times New Roman" pitchFamily="18"/>
                <a:cs typeface="Times New Roman" pitchFamily="18"/>
              </a:rPr>
              <a:t>т </a:t>
            </a:r>
            <a:r>
              <a:rPr lang="uk-UA" sz="2800" b="1">
                <a:latin typeface="Times New Roman" pitchFamily="18"/>
                <a:cs typeface="Times New Roman" pitchFamily="18"/>
              </a:rPr>
              <a:t>- </a:t>
            </a:r>
            <a:r>
              <a:rPr lang="en-US" sz="2800" b="1">
                <a:latin typeface="Times New Roman" pitchFamily="18"/>
                <a:cs typeface="Times New Roman" pitchFamily="18"/>
              </a:rPr>
              <a:t>радник парламенту, а </a:t>
            </a:r>
            <a:r>
              <a:rPr lang="uk-UA" sz="2800" b="1">
                <a:latin typeface="Times New Roman" pitchFamily="18"/>
                <a:cs typeface="Times New Roman" pitchFamily="18"/>
              </a:rPr>
              <a:t>пізніше</a:t>
            </a:r>
            <a:r>
              <a:rPr lang="en-US" sz="2800" b="1">
                <a:latin typeface="Times New Roman" pitchFamily="18"/>
                <a:cs typeface="Times New Roman" pitchFamily="18"/>
              </a:rPr>
              <a:t> радник</a:t>
            </a:r>
            <a:r>
              <a:rPr lang="uk-UA" sz="2800" b="1">
                <a:latin typeface="Times New Roman" pitchFamily="18"/>
                <a:cs typeface="Times New Roman" pitchFamily="18"/>
              </a:rPr>
              <a:t> </a:t>
            </a:r>
            <a:r>
              <a:rPr lang="en-US" sz="2800" b="1">
                <a:latin typeface="Times New Roman" pitchFamily="18"/>
                <a:cs typeface="Times New Roman" pitchFamily="18"/>
              </a:rPr>
              <a:t>короля Франції Генріха III.</a:t>
            </a: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4" cstate="print"/>
          <a:srcRect l="69052" t="13908" r="1619" b="28242"/>
          <a:stretch>
            <a:fillRect/>
          </a:stretch>
        </p:blipFill>
        <p:spPr>
          <a:xfrm>
            <a:off x="800612" y="473000"/>
            <a:ext cx="3097017" cy="458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-722"/>
            <a:ext cx="10079998" cy="56707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6120435" y="1827163"/>
            <a:ext cx="3159956" cy="3334679"/>
          </a:xfrm>
        </p:spPr>
        <p:txBody>
          <a:bodyPr anchorCtr="1"/>
          <a:lstStyle/>
          <a:p>
            <a:pPr lvl="0" algn="ctr"/>
            <a:r>
              <a:rPr lang="uk-UA" sz="2800" b="1">
                <a:latin typeface="Times New Roman" pitchFamily="18"/>
                <a:cs typeface="Times New Roman" pitchFamily="18"/>
              </a:rPr>
              <a:t>Ф</a:t>
            </a:r>
            <a:r>
              <a:rPr lang="en-US" sz="2800" b="1">
                <a:latin typeface="Times New Roman" pitchFamily="18"/>
                <a:cs typeface="Times New Roman" pitchFamily="18"/>
              </a:rPr>
              <a:t>ранко – іспанськ</a:t>
            </a:r>
            <a:r>
              <a:rPr lang="uk-UA" sz="2800" b="1">
                <a:latin typeface="Times New Roman" pitchFamily="18"/>
                <a:cs typeface="Times New Roman" pitchFamily="18"/>
              </a:rPr>
              <a:t>а</a:t>
            </a:r>
            <a:r>
              <a:rPr lang="en-US" sz="2800" b="1">
                <a:latin typeface="Times New Roman" pitchFamily="18"/>
                <a:cs typeface="Times New Roman" pitchFamily="18"/>
              </a:rPr>
              <a:t> війн</a:t>
            </a:r>
            <a:r>
              <a:rPr lang="uk-UA" sz="2800" b="1">
                <a:latin typeface="Times New Roman" pitchFamily="18"/>
                <a:cs typeface="Times New Roman" pitchFamily="18"/>
              </a:rPr>
              <a:t>а</a:t>
            </a:r>
            <a:r>
              <a:rPr lang="en-US"/>
              <a:t>.</a:t>
            </a:r>
          </a:p>
        </p:txBody>
      </p:sp>
      <p:sp>
        <p:nvSpPr>
          <p:cNvPr id="4" name="AutoShape 2" descr="https://upload.wikimedia.org/wikipedia/commons/thumb/a/a5/Georg_Bleibtreu_-_1868_-_Die_Schlacht_von_Koniggratz_%28section%29.JPG/1600px-Georg_Bleibtreu_-_1868_-_Die_Schlacht_von_Koniggratz_%28section%29.JPG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576" y="522186"/>
            <a:ext cx="5850696" cy="3912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-722"/>
            <a:ext cx="10079998" cy="56707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404043" y="1342384"/>
            <a:ext cx="4259896" cy="3334679"/>
          </a:xfrm>
        </p:spPr>
        <p:txBody>
          <a:bodyPr anchorCtr="1"/>
          <a:lstStyle/>
          <a:p>
            <a:pPr lvl="0" algn="ctr"/>
            <a:r>
              <a:rPr lang="ru-RU" sz="2800" b="1">
                <a:latin typeface="Times New Roman" pitchFamily="18"/>
                <a:cs typeface="Times New Roman" pitchFamily="18"/>
              </a:rPr>
              <a:t>Вчений міг працювати три дні поспіль, обходячись без сну і відпочинку.</a:t>
            </a:r>
            <a:endParaRPr lang="uk-UA" sz="2800" b="1"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AutoShape 2" descr="https://upload.wikimedia.org/wikipedia/commons/thumb/a/a5/Georg_Bleibtreu_-_1868_-_Die_Schlacht_von_Koniggratz_%28section%29.JPG/1600px-Georg_Bleibtreu_-_1868_-_Die_Schlacht_von_Koniggratz_%28section%29.JPG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4" cstate="print"/>
          <a:srcRect t="642" r="65081"/>
          <a:stretch>
            <a:fillRect/>
          </a:stretch>
        </p:blipFill>
        <p:spPr>
          <a:xfrm>
            <a:off x="746443" y="286060"/>
            <a:ext cx="2911156" cy="4662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 descr="C:\Users\агент007\Desktop\hand-die-bleistift-hält-eine-person-schreibt-zeichnet-ein-notizbuch-buch-tasse-tee-ansicht-von-der-oberseite-133401221.jpg"/>
          <p:cNvPicPr>
            <a:picLocks noChangeAspect="1"/>
          </p:cNvPicPr>
          <p:nvPr/>
        </p:nvPicPr>
        <p:blipFill>
          <a:blip r:embed="rId5" cstate="print"/>
          <a:srcRect l="5704" t="29328" b="11610"/>
          <a:stretch>
            <a:fillRect/>
          </a:stretch>
        </p:blipFill>
        <p:spPr>
          <a:xfrm rot="20089298">
            <a:off x="6880556" y="3014491"/>
            <a:ext cx="2947394" cy="1846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10248476" cy="5760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503998" y="112315"/>
            <a:ext cx="9071643" cy="1173961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4" cstate="print"/>
          <a:srcRect l="-659" r="891" b="10638"/>
          <a:stretch>
            <a:fillRect/>
          </a:stretch>
        </p:blipFill>
        <p:spPr>
          <a:xfrm>
            <a:off x="1040130" y="132222"/>
            <a:ext cx="7909560" cy="53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1241" y="3143158"/>
            <a:ext cx="3747366" cy="78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6" cstate="print"/>
          <a:srcRect l="12966" t="14311" r="12959" b="1634"/>
          <a:stretch>
            <a:fillRect/>
          </a:stretch>
        </p:blipFill>
        <p:spPr>
          <a:xfrm>
            <a:off x="199101" y="2547244"/>
            <a:ext cx="3469160" cy="2952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139</Words>
  <Application>Microsoft Office PowerPoint</Application>
  <PresentationFormat>Экран (4:3)</PresentationFormat>
  <Paragraphs>36</Paragraphs>
  <Slides>15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Default</vt:lpstr>
      <vt:lpstr>Обычный</vt:lpstr>
      <vt:lpstr>Франсуа Вієт - великий математик </vt:lpstr>
      <vt:lpstr>Слайд 2</vt:lpstr>
      <vt:lpstr> </vt:lpstr>
      <vt:lpstr>Слайд 4</vt:lpstr>
      <vt:lpstr>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Франсуа Вієт - великий математик</dc:title>
  <dc:creator>user</dc:creator>
  <cp:lastModifiedBy>агент007</cp:lastModifiedBy>
  <cp:revision>41</cp:revision>
  <dcterms:created xsi:type="dcterms:W3CDTF">2017-10-20T23:41:18Z</dcterms:created>
  <dcterms:modified xsi:type="dcterms:W3CDTF">2020-12-18T07:18:08Z</dcterms:modified>
</cp:coreProperties>
</file>