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5"/>
  </p:notesMasterIdLst>
  <p:sldIdLst>
    <p:sldId id="264" r:id="rId2"/>
    <p:sldId id="263" r:id="rId3"/>
    <p:sldId id="258" r:id="rId4"/>
    <p:sldId id="265" r:id="rId5"/>
    <p:sldId id="269" r:id="rId6"/>
    <p:sldId id="284" r:id="rId7"/>
    <p:sldId id="285" r:id="rId8"/>
    <p:sldId id="283" r:id="rId9"/>
    <p:sldId id="279" r:id="rId10"/>
    <p:sldId id="286" r:id="rId11"/>
    <p:sldId id="287" r:id="rId12"/>
    <p:sldId id="271" r:id="rId13"/>
    <p:sldId id="261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16" autoAdjust="0"/>
    <p:restoredTop sz="94660"/>
  </p:normalViewPr>
  <p:slideViewPr>
    <p:cSldViewPr>
      <p:cViewPr>
        <p:scale>
          <a:sx n="70" d="100"/>
          <a:sy n="70" d="100"/>
        </p:scale>
        <p:origin x="-1308" y="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4E49988-3312-4E8F-ACCB-61792CD43298}" type="doc">
      <dgm:prSet loTypeId="urn:microsoft.com/office/officeart/2005/8/layout/vProcess5" loCatId="process" qsTypeId="urn:microsoft.com/office/officeart/2005/8/quickstyle/simple4" qsCatId="simple" csTypeId="urn:microsoft.com/office/officeart/2005/8/colors/accent1_5" csCatId="accent1" phldr="1"/>
      <dgm:spPr/>
      <dgm:t>
        <a:bodyPr/>
        <a:lstStyle/>
        <a:p>
          <a:endParaRPr lang="ru-RU"/>
        </a:p>
      </dgm:t>
    </dgm:pt>
    <dgm:pt modelId="{45A332DD-35A4-4A7B-A8A7-71CD226B2A58}">
      <dgm:prSet phldrT="[Текст]" custT="1"/>
      <dgm:spPr/>
      <dgm:t>
        <a:bodyPr/>
        <a:lstStyle/>
        <a:p>
          <a:pPr algn="r" defTabSz="896938">
            <a:spcAft>
              <a:spcPts val="0"/>
            </a:spcAft>
            <a:tabLst/>
          </a:pPr>
          <a:r>
            <a:rPr lang="uk-UA" sz="2200" b="1" dirty="0" smtClean="0">
              <a:latin typeface="Bookman Old Style" panose="02050604050505020204" pitchFamily="18" charset="0"/>
            </a:rPr>
            <a:t>У 1924 році </a:t>
          </a:r>
          <a:r>
            <a:rPr lang="uk-UA" sz="2200" dirty="0" smtClean="0">
              <a:latin typeface="Bookman Old Style" panose="02050604050505020204" pitchFamily="18" charset="0"/>
            </a:rPr>
            <a:t/>
          </a:r>
          <a:br>
            <a:rPr lang="uk-UA" sz="2200" dirty="0" smtClean="0">
              <a:latin typeface="Bookman Old Style" panose="02050604050505020204" pitchFamily="18" charset="0"/>
            </a:rPr>
          </a:br>
          <a:r>
            <a:rPr lang="uk-UA" sz="2200" dirty="0" smtClean="0">
              <a:latin typeface="Bookman Old Style" panose="02050604050505020204" pitchFamily="18" charset="0"/>
            </a:rPr>
            <a:t>успішно захищає </a:t>
          </a:r>
          <a:br>
            <a:rPr lang="uk-UA" sz="2200" dirty="0" smtClean="0">
              <a:latin typeface="Bookman Old Style" panose="02050604050505020204" pitchFamily="18" charset="0"/>
            </a:rPr>
          </a:br>
          <a:r>
            <a:rPr lang="uk-UA" sz="2200" dirty="0" smtClean="0">
              <a:latin typeface="Bookman Old Style" panose="02050604050505020204" pitchFamily="18" charset="0"/>
            </a:rPr>
            <a:t>докторську дисертацію</a:t>
          </a:r>
          <a:endParaRPr lang="ru-RU" sz="2200" dirty="0">
            <a:latin typeface="Bookman Old Style" panose="02050604050505020204" pitchFamily="18" charset="0"/>
          </a:endParaRPr>
        </a:p>
      </dgm:t>
    </dgm:pt>
    <dgm:pt modelId="{6C0B225C-D40A-48D3-8CDB-9F378101FA66}" type="parTrans" cxnId="{BEF076AB-368F-4781-865E-0A53A3848185}">
      <dgm:prSet/>
      <dgm:spPr/>
      <dgm:t>
        <a:bodyPr/>
        <a:lstStyle/>
        <a:p>
          <a:endParaRPr lang="ru-RU"/>
        </a:p>
      </dgm:t>
    </dgm:pt>
    <dgm:pt modelId="{F28EDC3C-DA07-45C3-8CA1-BC9DED6FB98B}" type="sibTrans" cxnId="{BEF076AB-368F-4781-865E-0A53A3848185}">
      <dgm:prSet/>
      <dgm:spPr/>
      <dgm:t>
        <a:bodyPr/>
        <a:lstStyle/>
        <a:p>
          <a:endParaRPr lang="ru-RU" dirty="0"/>
        </a:p>
      </dgm:t>
    </dgm:pt>
    <dgm:pt modelId="{6BCC2DAE-9C63-4D49-8DAC-FCF0485BD3AE}">
      <dgm:prSet phldrT="[Текст]" custT="1"/>
      <dgm:spPr/>
      <dgm:t>
        <a:bodyPr/>
        <a:lstStyle/>
        <a:p>
          <a:pPr algn="r"/>
          <a:r>
            <a:rPr lang="uk-UA" sz="2200" b="1" dirty="0" smtClean="0">
              <a:latin typeface="Bookman Old Style" panose="02050604050505020204" pitchFamily="18" charset="0"/>
            </a:rPr>
            <a:t>У 1925 році </a:t>
          </a:r>
          <a:r>
            <a:rPr lang="uk-UA" sz="2200" dirty="0" smtClean="0">
              <a:latin typeface="Bookman Old Style" panose="02050604050505020204" pitchFamily="18" charset="0"/>
            </a:rPr>
            <a:t/>
          </a:r>
          <a:br>
            <a:rPr lang="uk-UA" sz="2200" dirty="0" smtClean="0">
              <a:latin typeface="Bookman Old Style" panose="02050604050505020204" pitchFamily="18" charset="0"/>
            </a:rPr>
          </a:br>
          <a:r>
            <a:rPr lang="uk-UA" sz="2200" dirty="0" smtClean="0">
              <a:latin typeface="Bookman Old Style" panose="02050604050505020204" pitchFamily="18" charset="0"/>
            </a:rPr>
            <a:t> було присвоєно</a:t>
          </a:r>
          <a:br>
            <a:rPr lang="uk-UA" sz="2200" dirty="0" smtClean="0">
              <a:latin typeface="Bookman Old Style" panose="02050604050505020204" pitchFamily="18" charset="0"/>
            </a:rPr>
          </a:br>
          <a:r>
            <a:rPr lang="uk-UA" sz="2200" dirty="0" smtClean="0">
              <a:latin typeface="Bookman Old Style" panose="02050604050505020204" pitchFamily="18" charset="0"/>
            </a:rPr>
            <a:t> звання професора</a:t>
          </a:r>
          <a:endParaRPr lang="ru-RU" sz="2200" dirty="0">
            <a:latin typeface="Bookman Old Style" panose="02050604050505020204" pitchFamily="18" charset="0"/>
          </a:endParaRPr>
        </a:p>
      </dgm:t>
    </dgm:pt>
    <dgm:pt modelId="{7CAC9528-43CF-4956-A3A4-8F10DC3D08BF}" type="parTrans" cxnId="{A7B7A49A-F8DD-42FA-B808-75547C17C94C}">
      <dgm:prSet/>
      <dgm:spPr/>
      <dgm:t>
        <a:bodyPr/>
        <a:lstStyle/>
        <a:p>
          <a:endParaRPr lang="ru-RU"/>
        </a:p>
      </dgm:t>
    </dgm:pt>
    <dgm:pt modelId="{C0BCC574-A127-4AFB-AFED-C1D00D695786}" type="sibTrans" cxnId="{A7B7A49A-F8DD-42FA-B808-75547C17C94C}">
      <dgm:prSet/>
      <dgm:spPr/>
      <dgm:t>
        <a:bodyPr/>
        <a:lstStyle/>
        <a:p>
          <a:endParaRPr lang="ru-RU" dirty="0"/>
        </a:p>
      </dgm:t>
    </dgm:pt>
    <dgm:pt modelId="{226ED48B-0F38-4AB4-9526-FEB111FCCFB3}">
      <dgm:prSet phldrT="[Текст]" custT="1"/>
      <dgm:spPr/>
      <dgm:t>
        <a:bodyPr/>
        <a:lstStyle/>
        <a:p>
          <a:pPr algn="r"/>
          <a:r>
            <a:rPr lang="ru-RU" sz="2200" b="1" dirty="0" smtClean="0">
              <a:latin typeface="Bookman Old Style" panose="02050604050505020204" pitchFamily="18" charset="0"/>
            </a:rPr>
            <a:t>У 1929 році</a:t>
          </a:r>
          <a:br>
            <a:rPr lang="ru-RU" sz="2200" b="1" dirty="0" smtClean="0">
              <a:latin typeface="Bookman Old Style" panose="02050604050505020204" pitchFamily="18" charset="0"/>
            </a:rPr>
          </a:br>
          <a:r>
            <a:rPr lang="ru-RU" sz="2200" dirty="0" smtClean="0">
              <a:latin typeface="Bookman Old Style" panose="02050604050505020204" pitchFamily="18" charset="0"/>
            </a:rPr>
            <a:t>наймолодший академік Всеукраїнської АН</a:t>
          </a:r>
          <a:endParaRPr lang="ru-RU" sz="2200" dirty="0">
            <a:latin typeface="Bookman Old Style" panose="02050604050505020204" pitchFamily="18" charset="0"/>
          </a:endParaRPr>
        </a:p>
      </dgm:t>
    </dgm:pt>
    <dgm:pt modelId="{51F75BF4-59FF-4DDF-A512-D006C9FF234D}" type="parTrans" cxnId="{06482FC8-9913-4AD2-B497-7D4D6C0DD428}">
      <dgm:prSet/>
      <dgm:spPr/>
      <dgm:t>
        <a:bodyPr/>
        <a:lstStyle/>
        <a:p>
          <a:endParaRPr lang="ru-RU"/>
        </a:p>
      </dgm:t>
    </dgm:pt>
    <dgm:pt modelId="{63FE0991-3902-410F-8A6C-9C41240553B5}" type="sibTrans" cxnId="{06482FC8-9913-4AD2-B497-7D4D6C0DD428}">
      <dgm:prSet/>
      <dgm:spPr/>
      <dgm:t>
        <a:bodyPr/>
        <a:lstStyle/>
        <a:p>
          <a:endParaRPr lang="ru-RU" dirty="0"/>
        </a:p>
      </dgm:t>
    </dgm:pt>
    <dgm:pt modelId="{D9BF6C26-9401-4DEC-9BE5-88000E237B81}">
      <dgm:prSet phldrT="[Текст]" custT="1"/>
      <dgm:spPr/>
      <dgm:t>
        <a:bodyPr/>
        <a:lstStyle/>
        <a:p>
          <a:pPr algn="r"/>
          <a:r>
            <a:rPr lang="ru-RU" sz="2100" dirty="0" smtClean="0">
              <a:latin typeface="Bookman Old Style" panose="02050604050505020204" pitchFamily="18" charset="0"/>
            </a:rPr>
            <a:t>Активний член міжнародних математичних товариств</a:t>
          </a:r>
          <a:endParaRPr lang="ru-RU" sz="2100" i="0" dirty="0">
            <a:latin typeface="Bookman Old Style" panose="02050604050505020204" pitchFamily="18" charset="0"/>
          </a:endParaRPr>
        </a:p>
      </dgm:t>
    </dgm:pt>
    <dgm:pt modelId="{940DFCB6-C448-4EF3-9199-3597CE5BCF64}" type="parTrans" cxnId="{081D8FDF-29D0-4FAB-9B29-6D059B30E223}">
      <dgm:prSet/>
      <dgm:spPr/>
      <dgm:t>
        <a:bodyPr/>
        <a:lstStyle/>
        <a:p>
          <a:endParaRPr lang="ru-RU"/>
        </a:p>
      </dgm:t>
    </dgm:pt>
    <dgm:pt modelId="{28C5228C-CF73-4631-9760-0ECF12731E41}" type="sibTrans" cxnId="{081D8FDF-29D0-4FAB-9B29-6D059B30E223}">
      <dgm:prSet/>
      <dgm:spPr/>
      <dgm:t>
        <a:bodyPr/>
        <a:lstStyle/>
        <a:p>
          <a:endParaRPr lang="ru-RU"/>
        </a:p>
      </dgm:t>
    </dgm:pt>
    <dgm:pt modelId="{525B897D-AE84-4B7D-938F-ADFBE3C7EE55}" type="pres">
      <dgm:prSet presAssocID="{84E49988-3312-4E8F-ACCB-61792CD43298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AAA4462-A502-4A6E-978E-66578F320CFF}" type="pres">
      <dgm:prSet presAssocID="{84E49988-3312-4E8F-ACCB-61792CD43298}" presName="dummyMaxCanvas" presStyleCnt="0">
        <dgm:presLayoutVars/>
      </dgm:prSet>
      <dgm:spPr/>
    </dgm:pt>
    <dgm:pt modelId="{BB5D1069-50C7-4311-9088-0FFD1638A39A}" type="pres">
      <dgm:prSet presAssocID="{84E49988-3312-4E8F-ACCB-61792CD43298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173F49-757B-455F-A29E-ADBA43F9B999}" type="pres">
      <dgm:prSet presAssocID="{84E49988-3312-4E8F-ACCB-61792CD43298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23A21F-D1EC-4F18-A8F0-33F3546DD5E5}" type="pres">
      <dgm:prSet presAssocID="{84E49988-3312-4E8F-ACCB-61792CD43298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2E9F13-E4A2-4681-98AA-D032CDD5DE95}" type="pres">
      <dgm:prSet presAssocID="{84E49988-3312-4E8F-ACCB-61792CD43298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5C604A-B262-40AD-8F20-4704B69CFDAD}" type="pres">
      <dgm:prSet presAssocID="{84E49988-3312-4E8F-ACCB-61792CD43298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271A67-1386-49B3-8698-530A7691C803}" type="pres">
      <dgm:prSet presAssocID="{84E49988-3312-4E8F-ACCB-61792CD43298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E2E0E5-F9EA-499E-9DD6-19216D93DCB9}" type="pres">
      <dgm:prSet presAssocID="{84E49988-3312-4E8F-ACCB-61792CD43298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E966B2-6E40-4779-9A45-276806E73E93}" type="pres">
      <dgm:prSet presAssocID="{84E49988-3312-4E8F-ACCB-61792CD43298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F5595B-E98E-4942-9472-4AD4BA2292A8}" type="pres">
      <dgm:prSet presAssocID="{84E49988-3312-4E8F-ACCB-61792CD43298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DE3154-E5D8-44D0-BBA0-C51983DF8840}" type="pres">
      <dgm:prSet presAssocID="{84E49988-3312-4E8F-ACCB-61792CD43298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84798F-C422-4AE6-B9F6-B12176D052B6}" type="pres">
      <dgm:prSet presAssocID="{84E49988-3312-4E8F-ACCB-61792CD43298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95CE6D6-FED3-427F-8288-320E7084C933}" type="presOf" srcId="{226ED48B-0F38-4AB4-9526-FEB111FCCFB3}" destId="{E423A21F-D1EC-4F18-A8F0-33F3546DD5E5}" srcOrd="0" destOrd="0" presId="urn:microsoft.com/office/officeart/2005/8/layout/vProcess5"/>
    <dgm:cxn modelId="{A5B4A5F0-513C-4FBD-A540-02234AF71E41}" type="presOf" srcId="{84E49988-3312-4E8F-ACCB-61792CD43298}" destId="{525B897D-AE84-4B7D-938F-ADFBE3C7EE55}" srcOrd="0" destOrd="0" presId="urn:microsoft.com/office/officeart/2005/8/layout/vProcess5"/>
    <dgm:cxn modelId="{B715C0FA-0CB4-4A2F-B89A-831ED16D1F11}" type="presOf" srcId="{D9BF6C26-9401-4DEC-9BE5-88000E237B81}" destId="{212E9F13-E4A2-4681-98AA-D032CDD5DE95}" srcOrd="0" destOrd="0" presId="urn:microsoft.com/office/officeart/2005/8/layout/vProcess5"/>
    <dgm:cxn modelId="{4DB2127B-5108-442B-9FD0-3CA275848E59}" type="presOf" srcId="{C0BCC574-A127-4AFB-AFED-C1D00D695786}" destId="{6F271A67-1386-49B3-8698-530A7691C803}" srcOrd="0" destOrd="0" presId="urn:microsoft.com/office/officeart/2005/8/layout/vProcess5"/>
    <dgm:cxn modelId="{081D8FDF-29D0-4FAB-9B29-6D059B30E223}" srcId="{84E49988-3312-4E8F-ACCB-61792CD43298}" destId="{D9BF6C26-9401-4DEC-9BE5-88000E237B81}" srcOrd="3" destOrd="0" parTransId="{940DFCB6-C448-4EF3-9199-3597CE5BCF64}" sibTransId="{28C5228C-CF73-4631-9760-0ECF12731E41}"/>
    <dgm:cxn modelId="{C3D60D55-DF00-4F7B-9BD2-8468CB681492}" type="presOf" srcId="{45A332DD-35A4-4A7B-A8A7-71CD226B2A58}" destId="{BB5D1069-50C7-4311-9088-0FFD1638A39A}" srcOrd="0" destOrd="0" presId="urn:microsoft.com/office/officeart/2005/8/layout/vProcess5"/>
    <dgm:cxn modelId="{06482FC8-9913-4AD2-B497-7D4D6C0DD428}" srcId="{84E49988-3312-4E8F-ACCB-61792CD43298}" destId="{226ED48B-0F38-4AB4-9526-FEB111FCCFB3}" srcOrd="2" destOrd="0" parTransId="{51F75BF4-59FF-4DDF-A512-D006C9FF234D}" sibTransId="{63FE0991-3902-410F-8A6C-9C41240553B5}"/>
    <dgm:cxn modelId="{D3204F70-AE8B-43B2-8BB6-D085B9DDA607}" type="presOf" srcId="{6BCC2DAE-9C63-4D49-8DAC-FCF0485BD3AE}" destId="{03F5595B-E98E-4942-9472-4AD4BA2292A8}" srcOrd="1" destOrd="0" presId="urn:microsoft.com/office/officeart/2005/8/layout/vProcess5"/>
    <dgm:cxn modelId="{D66D3A75-7567-41CD-9305-673055C14D14}" type="presOf" srcId="{F28EDC3C-DA07-45C3-8CA1-BC9DED6FB98B}" destId="{755C604A-B262-40AD-8F20-4704B69CFDAD}" srcOrd="0" destOrd="0" presId="urn:microsoft.com/office/officeart/2005/8/layout/vProcess5"/>
    <dgm:cxn modelId="{C0523256-554C-4665-A967-00EB873A1881}" type="presOf" srcId="{6BCC2DAE-9C63-4D49-8DAC-FCF0485BD3AE}" destId="{F7173F49-757B-455F-A29E-ADBA43F9B999}" srcOrd="0" destOrd="0" presId="urn:microsoft.com/office/officeart/2005/8/layout/vProcess5"/>
    <dgm:cxn modelId="{EB390E74-6CB0-491B-BD86-A5822540DE55}" type="presOf" srcId="{226ED48B-0F38-4AB4-9526-FEB111FCCFB3}" destId="{8CDE3154-E5D8-44D0-BBA0-C51983DF8840}" srcOrd="1" destOrd="0" presId="urn:microsoft.com/office/officeart/2005/8/layout/vProcess5"/>
    <dgm:cxn modelId="{BEF076AB-368F-4781-865E-0A53A3848185}" srcId="{84E49988-3312-4E8F-ACCB-61792CD43298}" destId="{45A332DD-35A4-4A7B-A8A7-71CD226B2A58}" srcOrd="0" destOrd="0" parTransId="{6C0B225C-D40A-48D3-8CDB-9F378101FA66}" sibTransId="{F28EDC3C-DA07-45C3-8CA1-BC9DED6FB98B}"/>
    <dgm:cxn modelId="{23829663-84DA-4D27-A30E-B71BE37C81E7}" type="presOf" srcId="{D9BF6C26-9401-4DEC-9BE5-88000E237B81}" destId="{5384798F-C422-4AE6-B9F6-B12176D052B6}" srcOrd="1" destOrd="0" presId="urn:microsoft.com/office/officeart/2005/8/layout/vProcess5"/>
    <dgm:cxn modelId="{A7B7A49A-F8DD-42FA-B808-75547C17C94C}" srcId="{84E49988-3312-4E8F-ACCB-61792CD43298}" destId="{6BCC2DAE-9C63-4D49-8DAC-FCF0485BD3AE}" srcOrd="1" destOrd="0" parTransId="{7CAC9528-43CF-4956-A3A4-8F10DC3D08BF}" sibTransId="{C0BCC574-A127-4AFB-AFED-C1D00D695786}"/>
    <dgm:cxn modelId="{195FC0D7-3A81-432B-8868-8FA2296AC8F3}" type="presOf" srcId="{63FE0991-3902-410F-8A6C-9C41240553B5}" destId="{0EE2E0E5-F9EA-499E-9DD6-19216D93DCB9}" srcOrd="0" destOrd="0" presId="urn:microsoft.com/office/officeart/2005/8/layout/vProcess5"/>
    <dgm:cxn modelId="{79EDB20F-058A-4300-AAE7-8C1AFB4DF4B2}" type="presOf" srcId="{45A332DD-35A4-4A7B-A8A7-71CD226B2A58}" destId="{62E966B2-6E40-4779-9A45-276806E73E93}" srcOrd="1" destOrd="0" presId="urn:microsoft.com/office/officeart/2005/8/layout/vProcess5"/>
    <dgm:cxn modelId="{8F098C0D-6943-434A-81C3-8A907FE21717}" type="presParOf" srcId="{525B897D-AE84-4B7D-938F-ADFBE3C7EE55}" destId="{3AAA4462-A502-4A6E-978E-66578F320CFF}" srcOrd="0" destOrd="0" presId="urn:microsoft.com/office/officeart/2005/8/layout/vProcess5"/>
    <dgm:cxn modelId="{A4B751D1-F889-444D-A56F-03C41A835B32}" type="presParOf" srcId="{525B897D-AE84-4B7D-938F-ADFBE3C7EE55}" destId="{BB5D1069-50C7-4311-9088-0FFD1638A39A}" srcOrd="1" destOrd="0" presId="urn:microsoft.com/office/officeart/2005/8/layout/vProcess5"/>
    <dgm:cxn modelId="{61423036-9E26-40D3-9122-AB3472ECB72D}" type="presParOf" srcId="{525B897D-AE84-4B7D-938F-ADFBE3C7EE55}" destId="{F7173F49-757B-455F-A29E-ADBA43F9B999}" srcOrd="2" destOrd="0" presId="urn:microsoft.com/office/officeart/2005/8/layout/vProcess5"/>
    <dgm:cxn modelId="{07DF0395-013F-4211-A668-66851B72DC79}" type="presParOf" srcId="{525B897D-AE84-4B7D-938F-ADFBE3C7EE55}" destId="{E423A21F-D1EC-4F18-A8F0-33F3546DD5E5}" srcOrd="3" destOrd="0" presId="urn:microsoft.com/office/officeart/2005/8/layout/vProcess5"/>
    <dgm:cxn modelId="{8C616B8A-4D19-4C6E-B429-97B438FED7B7}" type="presParOf" srcId="{525B897D-AE84-4B7D-938F-ADFBE3C7EE55}" destId="{212E9F13-E4A2-4681-98AA-D032CDD5DE95}" srcOrd="4" destOrd="0" presId="urn:microsoft.com/office/officeart/2005/8/layout/vProcess5"/>
    <dgm:cxn modelId="{89B80CE8-32B3-4208-8A8D-B71795A16DA4}" type="presParOf" srcId="{525B897D-AE84-4B7D-938F-ADFBE3C7EE55}" destId="{755C604A-B262-40AD-8F20-4704B69CFDAD}" srcOrd="5" destOrd="0" presId="urn:microsoft.com/office/officeart/2005/8/layout/vProcess5"/>
    <dgm:cxn modelId="{E11B8291-653E-4A77-A93D-E04319CF4657}" type="presParOf" srcId="{525B897D-AE84-4B7D-938F-ADFBE3C7EE55}" destId="{6F271A67-1386-49B3-8698-530A7691C803}" srcOrd="6" destOrd="0" presId="urn:microsoft.com/office/officeart/2005/8/layout/vProcess5"/>
    <dgm:cxn modelId="{27A92FE1-B304-4635-831D-D073751514DF}" type="presParOf" srcId="{525B897D-AE84-4B7D-938F-ADFBE3C7EE55}" destId="{0EE2E0E5-F9EA-499E-9DD6-19216D93DCB9}" srcOrd="7" destOrd="0" presId="urn:microsoft.com/office/officeart/2005/8/layout/vProcess5"/>
    <dgm:cxn modelId="{8625568F-0DE4-478C-8C37-B1CF3C9239C8}" type="presParOf" srcId="{525B897D-AE84-4B7D-938F-ADFBE3C7EE55}" destId="{62E966B2-6E40-4779-9A45-276806E73E93}" srcOrd="8" destOrd="0" presId="urn:microsoft.com/office/officeart/2005/8/layout/vProcess5"/>
    <dgm:cxn modelId="{316534D1-B48E-4B8B-BB01-59A68DAADDF3}" type="presParOf" srcId="{525B897D-AE84-4B7D-938F-ADFBE3C7EE55}" destId="{03F5595B-E98E-4942-9472-4AD4BA2292A8}" srcOrd="9" destOrd="0" presId="urn:microsoft.com/office/officeart/2005/8/layout/vProcess5"/>
    <dgm:cxn modelId="{7F57E56B-CE2A-462D-8FAC-45DCEC2DEB44}" type="presParOf" srcId="{525B897D-AE84-4B7D-938F-ADFBE3C7EE55}" destId="{8CDE3154-E5D8-44D0-BBA0-C51983DF8840}" srcOrd="10" destOrd="0" presId="urn:microsoft.com/office/officeart/2005/8/layout/vProcess5"/>
    <dgm:cxn modelId="{4FB63368-874E-40F7-969B-C8DF4729AE7B}" type="presParOf" srcId="{525B897D-AE84-4B7D-938F-ADFBE3C7EE55}" destId="{5384798F-C422-4AE6-B9F6-B12176D052B6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5D1069-50C7-4311-9088-0FFD1638A39A}">
      <dsp:nvSpPr>
        <dsp:cNvPr id="0" name=""/>
        <dsp:cNvSpPr/>
      </dsp:nvSpPr>
      <dsp:spPr>
        <a:xfrm>
          <a:off x="0" y="0"/>
          <a:ext cx="4963390" cy="113750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r" defTabSz="896938">
            <a:lnSpc>
              <a:spcPct val="90000"/>
            </a:lnSpc>
            <a:spcBef>
              <a:spcPct val="0"/>
            </a:spcBef>
            <a:spcAft>
              <a:spcPts val="0"/>
            </a:spcAft>
            <a:tabLst/>
          </a:pPr>
          <a:r>
            <a:rPr lang="uk-UA" sz="2200" b="1" kern="1200" dirty="0" smtClean="0">
              <a:latin typeface="Bookman Old Style" panose="02050604050505020204" pitchFamily="18" charset="0"/>
            </a:rPr>
            <a:t>У 1924 році </a:t>
          </a:r>
          <a:r>
            <a:rPr lang="uk-UA" sz="2200" kern="1200" dirty="0" smtClean="0">
              <a:latin typeface="Bookman Old Style" panose="02050604050505020204" pitchFamily="18" charset="0"/>
            </a:rPr>
            <a:t/>
          </a:r>
          <a:br>
            <a:rPr lang="uk-UA" sz="2200" kern="1200" dirty="0" smtClean="0">
              <a:latin typeface="Bookman Old Style" panose="02050604050505020204" pitchFamily="18" charset="0"/>
            </a:rPr>
          </a:br>
          <a:r>
            <a:rPr lang="uk-UA" sz="2200" kern="1200" dirty="0" smtClean="0">
              <a:latin typeface="Bookman Old Style" panose="02050604050505020204" pitchFamily="18" charset="0"/>
            </a:rPr>
            <a:t>успішно захищає </a:t>
          </a:r>
          <a:br>
            <a:rPr lang="uk-UA" sz="2200" kern="1200" dirty="0" smtClean="0">
              <a:latin typeface="Bookman Old Style" panose="02050604050505020204" pitchFamily="18" charset="0"/>
            </a:rPr>
          </a:br>
          <a:r>
            <a:rPr lang="uk-UA" sz="2200" kern="1200" dirty="0" smtClean="0">
              <a:latin typeface="Bookman Old Style" panose="02050604050505020204" pitchFamily="18" charset="0"/>
            </a:rPr>
            <a:t>докторську дисертацію</a:t>
          </a:r>
          <a:endParaRPr lang="ru-RU" sz="2200" kern="1200" dirty="0">
            <a:latin typeface="Bookman Old Style" panose="02050604050505020204" pitchFamily="18" charset="0"/>
          </a:endParaRPr>
        </a:p>
      </dsp:txBody>
      <dsp:txXfrm>
        <a:off x="33316" y="33316"/>
        <a:ext cx="3639812" cy="1070875"/>
      </dsp:txXfrm>
    </dsp:sp>
    <dsp:sp modelId="{F7173F49-757B-455F-A29E-ADBA43F9B999}">
      <dsp:nvSpPr>
        <dsp:cNvPr id="0" name=""/>
        <dsp:cNvSpPr/>
      </dsp:nvSpPr>
      <dsp:spPr>
        <a:xfrm>
          <a:off x="415683" y="1344326"/>
          <a:ext cx="4963390" cy="113750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13333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13333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13333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b="1" kern="1200" dirty="0" smtClean="0">
              <a:latin typeface="Bookman Old Style" panose="02050604050505020204" pitchFamily="18" charset="0"/>
            </a:rPr>
            <a:t>У 1925 році </a:t>
          </a:r>
          <a:r>
            <a:rPr lang="uk-UA" sz="2200" kern="1200" dirty="0" smtClean="0">
              <a:latin typeface="Bookman Old Style" panose="02050604050505020204" pitchFamily="18" charset="0"/>
            </a:rPr>
            <a:t/>
          </a:r>
          <a:br>
            <a:rPr lang="uk-UA" sz="2200" kern="1200" dirty="0" smtClean="0">
              <a:latin typeface="Bookman Old Style" panose="02050604050505020204" pitchFamily="18" charset="0"/>
            </a:rPr>
          </a:br>
          <a:r>
            <a:rPr lang="uk-UA" sz="2200" kern="1200" dirty="0" smtClean="0">
              <a:latin typeface="Bookman Old Style" panose="02050604050505020204" pitchFamily="18" charset="0"/>
            </a:rPr>
            <a:t> було присвоєно</a:t>
          </a:r>
          <a:br>
            <a:rPr lang="uk-UA" sz="2200" kern="1200" dirty="0" smtClean="0">
              <a:latin typeface="Bookman Old Style" panose="02050604050505020204" pitchFamily="18" charset="0"/>
            </a:rPr>
          </a:br>
          <a:r>
            <a:rPr lang="uk-UA" sz="2200" kern="1200" dirty="0" smtClean="0">
              <a:latin typeface="Bookman Old Style" panose="02050604050505020204" pitchFamily="18" charset="0"/>
            </a:rPr>
            <a:t> звання професора</a:t>
          </a:r>
          <a:endParaRPr lang="ru-RU" sz="2200" kern="1200" dirty="0">
            <a:latin typeface="Bookman Old Style" panose="02050604050505020204" pitchFamily="18" charset="0"/>
          </a:endParaRPr>
        </a:p>
      </dsp:txBody>
      <dsp:txXfrm>
        <a:off x="448999" y="1377642"/>
        <a:ext cx="3741694" cy="1070875"/>
      </dsp:txXfrm>
    </dsp:sp>
    <dsp:sp modelId="{E423A21F-D1EC-4F18-A8F0-33F3546DD5E5}">
      <dsp:nvSpPr>
        <dsp:cNvPr id="0" name=""/>
        <dsp:cNvSpPr/>
      </dsp:nvSpPr>
      <dsp:spPr>
        <a:xfrm>
          <a:off x="825163" y="2688653"/>
          <a:ext cx="4963390" cy="113750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26667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26667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26667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latin typeface="Bookman Old Style" panose="02050604050505020204" pitchFamily="18" charset="0"/>
            </a:rPr>
            <a:t>У 1929 році</a:t>
          </a:r>
          <a:br>
            <a:rPr lang="ru-RU" sz="2200" b="1" kern="1200" dirty="0" smtClean="0">
              <a:latin typeface="Bookman Old Style" panose="02050604050505020204" pitchFamily="18" charset="0"/>
            </a:rPr>
          </a:br>
          <a:r>
            <a:rPr lang="ru-RU" sz="2200" kern="1200" dirty="0" smtClean="0">
              <a:latin typeface="Bookman Old Style" panose="02050604050505020204" pitchFamily="18" charset="0"/>
            </a:rPr>
            <a:t>наймолодший академік Всеукраїнської АН</a:t>
          </a:r>
          <a:endParaRPr lang="ru-RU" sz="2200" kern="1200" dirty="0">
            <a:latin typeface="Bookman Old Style" panose="02050604050505020204" pitchFamily="18" charset="0"/>
          </a:endParaRPr>
        </a:p>
      </dsp:txBody>
      <dsp:txXfrm>
        <a:off x="858479" y="2721969"/>
        <a:ext cx="3747898" cy="1070875"/>
      </dsp:txXfrm>
    </dsp:sp>
    <dsp:sp modelId="{212E9F13-E4A2-4681-98AA-D032CDD5DE95}">
      <dsp:nvSpPr>
        <dsp:cNvPr id="0" name=""/>
        <dsp:cNvSpPr/>
      </dsp:nvSpPr>
      <dsp:spPr>
        <a:xfrm>
          <a:off x="1240847" y="4032980"/>
          <a:ext cx="4963390" cy="113750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40000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4000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40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latin typeface="Bookman Old Style" panose="02050604050505020204" pitchFamily="18" charset="0"/>
            </a:rPr>
            <a:t>Активний член міжнародних математичних товариств</a:t>
          </a:r>
          <a:endParaRPr lang="ru-RU" sz="2100" i="0" kern="1200" dirty="0">
            <a:latin typeface="Bookman Old Style" panose="02050604050505020204" pitchFamily="18" charset="0"/>
          </a:endParaRPr>
        </a:p>
      </dsp:txBody>
      <dsp:txXfrm>
        <a:off x="1274163" y="4066296"/>
        <a:ext cx="3741694" cy="1070875"/>
      </dsp:txXfrm>
    </dsp:sp>
    <dsp:sp modelId="{755C604A-B262-40AD-8F20-4704B69CFDAD}">
      <dsp:nvSpPr>
        <dsp:cNvPr id="0" name=""/>
        <dsp:cNvSpPr/>
      </dsp:nvSpPr>
      <dsp:spPr>
        <a:xfrm>
          <a:off x="4224010" y="871227"/>
          <a:ext cx="739379" cy="739379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300" kern="1200" dirty="0"/>
        </a:p>
      </dsp:txBody>
      <dsp:txXfrm>
        <a:off x="4390370" y="871227"/>
        <a:ext cx="406659" cy="556383"/>
      </dsp:txXfrm>
    </dsp:sp>
    <dsp:sp modelId="{6F271A67-1386-49B3-8698-530A7691C803}">
      <dsp:nvSpPr>
        <dsp:cNvPr id="0" name=""/>
        <dsp:cNvSpPr/>
      </dsp:nvSpPr>
      <dsp:spPr>
        <a:xfrm>
          <a:off x="4639694" y="2215554"/>
          <a:ext cx="739379" cy="739379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-2000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300" kern="1200" dirty="0"/>
        </a:p>
      </dsp:txBody>
      <dsp:txXfrm>
        <a:off x="4806054" y="2215554"/>
        <a:ext cx="406659" cy="556383"/>
      </dsp:txXfrm>
    </dsp:sp>
    <dsp:sp modelId="{0EE2E0E5-F9EA-499E-9DD6-19216D93DCB9}">
      <dsp:nvSpPr>
        <dsp:cNvPr id="0" name=""/>
        <dsp:cNvSpPr/>
      </dsp:nvSpPr>
      <dsp:spPr>
        <a:xfrm>
          <a:off x="5049174" y="3559880"/>
          <a:ext cx="739379" cy="739379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-4000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300" kern="1200" dirty="0"/>
        </a:p>
      </dsp:txBody>
      <dsp:txXfrm>
        <a:off x="5215534" y="3559880"/>
        <a:ext cx="406659" cy="5563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D8A86C-E19B-4E80-AA46-1230B155B3B6}" type="datetimeFigureOut">
              <a:rPr lang="uk-UA" smtClean="0"/>
              <a:t>14.12.2020</a:t>
            </a:fld>
            <a:endParaRPr lang="uk-UA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AA1700-B20C-4B87-9C87-DE9F3D3DA027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1376255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AA1700-B20C-4B87-9C87-DE9F3D3DA027}" type="slidenum">
              <a:rPr lang="uk-UA" smtClean="0"/>
              <a:t>8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1279464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AA1700-B20C-4B87-9C87-DE9F3D3DA027}" type="slidenum">
              <a:rPr lang="uk-UA" smtClean="0"/>
              <a:t>10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2747062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7350" y="4464028"/>
            <a:ext cx="6858000" cy="1194650"/>
          </a:xfrm>
        </p:spPr>
        <p:txBody>
          <a:bodyPr wrap="none" anchor="t">
            <a:normAutofit/>
          </a:bodyPr>
          <a:lstStyle>
            <a:lvl1pPr algn="r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100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7349" y="3829878"/>
            <a:ext cx="6858000" cy="618523"/>
          </a:xfrm>
        </p:spPr>
        <p:txBody>
          <a:bodyPr anchor="b">
            <a:normAutofit/>
          </a:bodyPr>
          <a:lstStyle>
            <a:lvl1pPr marL="0" indent="0" algn="r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D6080-2271-41B4-ACB4-B021C23D06AA}" type="datetimeFigureOut">
              <a:rPr lang="ru-RU" smtClean="0"/>
              <a:pPr/>
              <a:t>14.12.2020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91224-AFD1-4B6A-9F3B-791683D0E5B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66357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367161"/>
            <a:ext cx="7886700" cy="819355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29841" y="987426"/>
            <a:ext cx="7886700" cy="337973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5186516"/>
            <a:ext cx="7885509" cy="682472"/>
          </a:xfrm>
        </p:spPr>
        <p:txBody>
          <a:bodyPr/>
          <a:lstStyle>
            <a:lvl1pPr marL="0" indent="0">
              <a:buNone/>
              <a:defRPr sz="12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D6080-2271-41B4-ACB4-B021C23D06AA}" type="datetimeFigureOut">
              <a:rPr lang="ru-RU" smtClean="0"/>
              <a:pPr/>
              <a:t>14.12.2020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91224-AFD1-4B6A-9F3B-791683D0E5B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8842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3534344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489399"/>
            <a:ext cx="7885509" cy="1501826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D6080-2271-41B4-ACB4-B021C23D06AA}" type="datetimeFigureOut">
              <a:rPr lang="ru-RU" smtClean="0"/>
              <a:pPr/>
              <a:t>14.12.2020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91224-AFD1-4B6A-9F3B-791683D0E5B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775583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365125"/>
            <a:ext cx="6977064" cy="2992904"/>
          </a:xfrm>
        </p:spPr>
        <p:txBody>
          <a:bodyPr anchor="ctr"/>
          <a:lstStyle>
            <a:lvl1pPr>
              <a:defRPr sz="33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8650" y="4501729"/>
            <a:ext cx="7884318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D6080-2271-41B4-ACB4-B021C23D06AA}" type="datetimeFigureOut">
              <a:rPr lang="ru-RU" smtClean="0"/>
              <a:pPr/>
              <a:t>14.12.2020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91224-AFD1-4B6A-9F3B-791683D0E5B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833283" y="786824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28359" y="2743200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498052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326968"/>
            <a:ext cx="7886700" cy="2511835"/>
          </a:xfrm>
        </p:spPr>
        <p:txBody>
          <a:bodyPr anchor="b">
            <a:normAutofit/>
          </a:bodyPr>
          <a:lstStyle>
            <a:lvl1pPr>
              <a:defRPr sz="405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850581"/>
            <a:ext cx="7885509" cy="1140644"/>
          </a:xfrm>
        </p:spPr>
        <p:txBody>
          <a:bodyPr anchor="t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D6080-2271-41B4-ACB4-B021C23D06AA}" type="datetimeFigureOut">
              <a:rPr lang="ru-RU" smtClean="0"/>
              <a:pPr/>
              <a:t>14.12.2020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91224-AFD1-4B6A-9F3B-791683D0E5B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50410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002961" y="1885950"/>
            <a:ext cx="2210150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017598" y="2571750"/>
            <a:ext cx="21955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40996" y="1885950"/>
            <a:ext cx="220218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33081" y="2571750"/>
            <a:ext cx="2210096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71777" y="1885950"/>
            <a:ext cx="2199085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71777" y="2571750"/>
            <a:ext cx="2199085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D6080-2271-41B4-ACB4-B021C23D06AA}" type="datetimeFigureOut">
              <a:rPr lang="ru-RU" smtClean="0"/>
              <a:pPr/>
              <a:t>14.12.2020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91224-AFD1-4B6A-9F3B-791683D0E5B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620603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99064" y="4297503"/>
            <a:ext cx="2205038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99064" y="2256354"/>
            <a:ext cx="220503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99064" y="4873766"/>
            <a:ext cx="220503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26748" y="4297503"/>
            <a:ext cx="2197894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256354"/>
            <a:ext cx="2197894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25733" y="4873765"/>
            <a:ext cx="2200805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53242" y="4297503"/>
            <a:ext cx="2199085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53241" y="2256354"/>
            <a:ext cx="219908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53148" y="4873763"/>
            <a:ext cx="220199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D6080-2271-41B4-ACB4-B021C23D06AA}" type="datetimeFigureOut">
              <a:rPr lang="ru-RU" smtClean="0"/>
              <a:pPr/>
              <a:t>14.12.2020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91224-AFD1-4B6A-9F3B-791683D0E5B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686330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D6080-2271-41B4-ACB4-B021C23D06AA}" type="datetimeFigureOut">
              <a:rPr lang="ru-RU" smtClean="0"/>
              <a:pPr/>
              <a:t>14.12.2020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91224-AFD1-4B6A-9F3B-791683D0E5B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31872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D6080-2271-41B4-ACB4-B021C23D06AA}" type="datetimeFigureOut">
              <a:rPr lang="ru-RU" smtClean="0"/>
              <a:pPr/>
              <a:t>14.12.2020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91224-AFD1-4B6A-9F3B-791683D0E5B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5758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D6080-2271-41B4-ACB4-B021C23D06AA}" type="datetimeFigureOut">
              <a:rPr lang="ru-RU" smtClean="0"/>
              <a:pPr/>
              <a:t>14.12.2020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91224-AFD1-4B6A-9F3B-791683D0E5B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847817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40899" y="4464028"/>
            <a:ext cx="6858000" cy="1194650"/>
          </a:xfrm>
        </p:spPr>
        <p:txBody>
          <a:bodyPr wrap="none" anchor="t">
            <a:normAutofit/>
          </a:bodyPr>
          <a:lstStyle>
            <a:lvl1pPr algn="l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40899" y="3829878"/>
            <a:ext cx="6858000" cy="617822"/>
          </a:xfrm>
        </p:spPr>
        <p:txBody>
          <a:bodyPr anchor="b">
            <a:normAutofit/>
          </a:bodyPr>
          <a:lstStyle>
            <a:lvl1pPr marL="0" indent="0" algn="l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D6080-2271-41B4-ACB4-B021C23D06AA}" type="datetimeFigureOut">
              <a:rPr lang="ru-RU" smtClean="0"/>
              <a:pPr/>
              <a:t>14.12.2020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91224-AFD1-4B6A-9F3B-791683D0E5B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3281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0000" y="1825625"/>
            <a:ext cx="3768912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9880" y="1825625"/>
            <a:ext cx="377547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D6080-2271-41B4-ACB4-B021C23D06AA}" type="datetimeFigureOut">
              <a:rPr lang="ru-RU" smtClean="0"/>
              <a:pPr/>
              <a:t>14.12.2020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91224-AFD1-4B6A-9F3B-791683D0E5B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6581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681163"/>
            <a:ext cx="3768912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00" y="2505075"/>
            <a:ext cx="3768912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39880" y="1681163"/>
            <a:ext cx="3776661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39880" y="2505075"/>
            <a:ext cx="377666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D6080-2271-41B4-ACB4-B021C23D06AA}" type="datetimeFigureOut">
              <a:rPr lang="ru-RU" smtClean="0"/>
              <a:pPr/>
              <a:t>14.12.2020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91224-AFD1-4B6A-9F3B-791683D0E5B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6724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D6080-2271-41B4-ACB4-B021C23D06AA}" type="datetimeFigureOut">
              <a:rPr lang="ru-RU" smtClean="0"/>
              <a:pPr/>
              <a:t>14.12.2020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91224-AFD1-4B6A-9F3B-791683D0E5B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0009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D6080-2271-41B4-ACB4-B021C23D06AA}" type="datetimeFigureOut">
              <a:rPr lang="ru-RU" smtClean="0"/>
              <a:pPr/>
              <a:t>14.12.2020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91224-AFD1-4B6A-9F3B-791683D0E5B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91442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D6080-2271-41B4-ACB4-B021C23D06AA}" type="datetimeFigureOut">
              <a:rPr lang="ru-RU" smtClean="0"/>
              <a:pPr/>
              <a:t>14.12.2020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91224-AFD1-4B6A-9F3B-791683D0E5B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39251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D6080-2271-41B4-ACB4-B021C23D06AA}" type="datetimeFigureOut">
              <a:rPr lang="ru-RU" smtClean="0"/>
              <a:pPr/>
              <a:t>14.12.2020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91224-AFD1-4B6A-9F3B-791683D0E5B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3136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825625"/>
            <a:ext cx="76753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DDCD6080-2271-41B4-ACB4-B021C23D06AA}" type="datetimeFigureOut">
              <a:rPr lang="ru-RU" smtClean="0"/>
              <a:pPr/>
              <a:t>14.12.2020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4AB91224-AFD1-4B6A-9F3B-791683D0E5B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043844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6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11.png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4.jpe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15.jpeg"/><Relationship Id="rId9" Type="http://schemas.microsoft.com/office/2007/relationships/diagramDrawing" Target="../diagrams/drawing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microsoft.com/office/2007/relationships/hdphoto" Target="../media/hdphoto5.wdp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35262"/>
            <a:ext cx="7776864" cy="2241610"/>
          </a:xfrm>
        </p:spPr>
        <p:txBody>
          <a:bodyPr>
            <a:noAutofit/>
          </a:bodyPr>
          <a:lstStyle/>
          <a:p>
            <a:pPr algn="r"/>
            <a:r>
              <a:rPr lang="uk-UA" sz="32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Життя </a:t>
            </a:r>
            <a:r>
              <a:rPr lang="uk-UA" sz="32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видатних </a:t>
            </a:r>
            <a:r>
              <a:rPr lang="uk-UA" sz="32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математиків</a:t>
            </a:r>
            <a:r>
              <a:rPr lang="uk-UA" sz="32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/>
            </a:r>
            <a:br>
              <a:rPr lang="uk-UA" sz="32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</a:br>
            <a:r>
              <a:rPr lang="uk-UA" sz="32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/>
            </a:r>
            <a:br>
              <a:rPr lang="uk-UA" sz="32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</a:br>
            <a:r>
              <a:rPr lang="uk-UA" sz="1800" b="1" i="1" dirty="0" smtClean="0">
                <a:solidFill>
                  <a:schemeClr val="tx1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Поетова </a:t>
            </a:r>
            <a:r>
              <a:rPr lang="uk-UA" sz="1800" b="1" i="1" dirty="0" smtClean="0">
                <a:solidFill>
                  <a:schemeClr val="tx1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Вероніка, учениця 9 класу </a:t>
            </a:r>
            <a:br>
              <a:rPr lang="uk-UA" sz="1800" b="1" i="1" dirty="0" smtClean="0">
                <a:solidFill>
                  <a:schemeClr val="tx1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</a:br>
            <a:r>
              <a:rPr lang="uk-UA" sz="1800" b="1" i="1" dirty="0" smtClean="0">
                <a:solidFill>
                  <a:schemeClr val="tx1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Володимирівської ЗОШ І-ІІ ступенів</a:t>
            </a:r>
            <a:br>
              <a:rPr lang="uk-UA" sz="1800" b="1" i="1" dirty="0" smtClean="0">
                <a:solidFill>
                  <a:schemeClr val="tx1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</a:br>
            <a:r>
              <a:rPr lang="uk-UA" sz="1800" b="1" i="1" dirty="0" smtClean="0">
                <a:solidFill>
                  <a:schemeClr val="tx1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Соледарської міської ради Донецької </a:t>
            </a:r>
            <a:r>
              <a:rPr lang="uk-UA" sz="1800" b="1" i="1" dirty="0" smtClean="0">
                <a:solidFill>
                  <a:schemeClr val="tx1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області</a:t>
            </a:r>
            <a:br>
              <a:rPr lang="uk-UA" sz="1800" b="1" i="1" dirty="0" smtClean="0">
                <a:solidFill>
                  <a:schemeClr val="tx1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</a:br>
            <a:r>
              <a:rPr lang="uk-UA" sz="1800" b="1" i="1" dirty="0" smtClean="0">
                <a:solidFill>
                  <a:schemeClr val="tx1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Керівник : </a:t>
            </a:r>
            <a:r>
              <a:rPr lang="uk-UA" sz="1800" b="1" i="1" dirty="0" smtClean="0">
                <a:solidFill>
                  <a:schemeClr val="tx1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Момотова</a:t>
            </a:r>
            <a:r>
              <a:rPr lang="uk-UA" sz="1800" b="1" i="1" dirty="0" smtClean="0">
                <a:solidFill>
                  <a:schemeClr val="tx1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 Л.М.</a:t>
            </a:r>
            <a:endParaRPr lang="ru-RU" sz="1800" b="1" i="1" dirty="0">
              <a:solidFill>
                <a:schemeClr val="tx1"/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844824"/>
            <a:ext cx="8352928" cy="2232248"/>
          </a:xfrm>
        </p:spPr>
        <p:txBody>
          <a:bodyPr>
            <a:noAutofit/>
          </a:bodyPr>
          <a:lstStyle/>
          <a:p>
            <a:pPr algn="ctr">
              <a:buNone/>
            </a:pPr>
            <a:endParaRPr lang="uk-UA" sz="5400" b="1" dirty="0" smtClean="0">
              <a:solidFill>
                <a:schemeClr val="accent1">
                  <a:lumMod val="60000"/>
                  <a:lumOff val="40000"/>
                </a:schemeClr>
              </a:solidFill>
              <a:latin typeface="Bookman Old Style" panose="02050604050505020204" pitchFamily="18" charset="0"/>
            </a:endParaRPr>
          </a:p>
          <a:p>
            <a:pPr algn="ctr">
              <a:buNone/>
            </a:pPr>
            <a:r>
              <a:rPr lang="uk-UA" sz="54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Bookman Old Style" panose="02050604050505020204" pitchFamily="18" charset="0"/>
              </a:rPr>
              <a:t>Михайло </a:t>
            </a:r>
            <a:r>
              <a:rPr lang="uk-UA" sz="54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Bookman Old Style" panose="02050604050505020204" pitchFamily="18" charset="0"/>
              </a:rPr>
              <a:t>Кравчук - </a:t>
            </a:r>
            <a:r>
              <a:rPr lang="uk-UA" sz="5200" b="1" i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Bookman Old Style" panose="02050604050505020204" pitchFamily="18" charset="0"/>
              </a:rPr>
              <a:t>гордість української математики</a:t>
            </a:r>
            <a:endParaRPr lang="ru-RU" sz="5200" b="1" i="1" dirty="0">
              <a:solidFill>
                <a:schemeClr val="accent2">
                  <a:lumMod val="20000"/>
                  <a:lumOff val="80000"/>
                </a:schemeClr>
              </a:solidFill>
              <a:latin typeface="Bookman Old Style" panose="0205060405050502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60648"/>
            <a:ext cx="8640960" cy="10310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uk-UA" sz="28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березня 1942 року </a:t>
            </a:r>
            <a:r>
              <a:rPr lang="uk-UA" sz="2800" dirty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М. Кравчука не стало... </a:t>
            </a:r>
          </a:p>
          <a:p>
            <a:pPr marL="3857625">
              <a:spcBef>
                <a:spcPts val="600"/>
              </a:spcBef>
            </a:pPr>
            <a:r>
              <a:rPr lang="uk-UA" sz="2800" dirty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2800" dirty="0">
              <a:solidFill>
                <a:schemeClr val="accent5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5769" y="3542737"/>
            <a:ext cx="84969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 вересня 1956 року 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вченого було 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реабілітовано </a:t>
            </a:r>
            <a:b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відсутністю складу злочину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978188"/>
            <a:ext cx="3429000" cy="2289810"/>
          </a:xfrm>
          <a:prstGeom prst="snip2DiagRect">
            <a:avLst>
              <a:gd name="adj1" fmla="val 0"/>
              <a:gd name="adj2" fmla="val 5474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4246576" y="1099467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Bef>
                <a:spcPts val="600"/>
              </a:spcBef>
            </a:pPr>
            <a:r>
              <a:rPr lang="uk-UA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“Замовчи, не жартуй</a:t>
            </a:r>
            <a:r>
              <a:rPr lang="uk-UA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</a:p>
          <a:p>
            <a:pPr algn="just"/>
            <a:r>
              <a:rPr lang="uk-UA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Чуєш</a:t>
            </a:r>
            <a:r>
              <a:rPr lang="uk-UA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сурми гудуть</a:t>
            </a:r>
            <a:r>
              <a:rPr lang="uk-UA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just"/>
            <a:r>
              <a:rPr lang="uk-UA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Чуєш</a:t>
            </a:r>
            <a:r>
              <a:rPr lang="uk-UA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марш </a:t>
            </a:r>
            <a:r>
              <a:rPr lang="uk-UA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похоронний</a:t>
            </a:r>
          </a:p>
          <a:p>
            <a:pPr algn="just"/>
            <a:r>
              <a:rPr lang="uk-UA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лунає...”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4771583"/>
            <a:ext cx="838316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 тільки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березня 1992 року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Загальними зборами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Академ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ії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наук України Михайло Пилипович Кравчук поновлений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складі дійсних членів Академії наук України</a:t>
            </a:r>
          </a:p>
        </p:txBody>
      </p:sp>
    </p:spTree>
    <p:extLst>
      <p:ext uri="{BB962C8B-B14F-4D97-AF65-F5344CB8AC3E}">
        <p14:creationId xmlns:p14="http://schemas.microsoft.com/office/powerpoint/2010/main" val="1887142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/>
          </a:bodyPr>
          <a:lstStyle/>
          <a:p>
            <a:r>
              <a:rPr lang="uk-UA" sz="3100" b="1" i="1" kern="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Bookman Old Style" panose="02050604050505020204" pitchFamily="18" charset="0"/>
              </a:rPr>
              <a:t>Незлічений внесок </a:t>
            </a:r>
            <a:r>
              <a:rPr lang="uk-UA" sz="3100" b="1" i="1" kern="0" dirty="0">
                <a:solidFill>
                  <a:schemeClr val="accent5">
                    <a:lumMod val="60000"/>
                    <a:lumOff val="40000"/>
                  </a:schemeClr>
                </a:solidFill>
                <a:latin typeface="Bookman Old Style" panose="02050604050505020204" pitchFamily="18" charset="0"/>
              </a:rPr>
              <a:t>у </a:t>
            </a:r>
            <a:r>
              <a:rPr lang="uk-UA" sz="3100" b="1" i="1" kern="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Bookman Old Style" panose="02050604050505020204" pitchFamily="18" charset="0"/>
              </a:rPr>
              <a:t>світову науку</a:t>
            </a:r>
            <a:endParaRPr lang="ru-RU" sz="3100" b="1" i="1" kern="0" dirty="0">
              <a:solidFill>
                <a:schemeClr val="accent5">
                  <a:lumMod val="60000"/>
                  <a:lumOff val="40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9" y="1052736"/>
            <a:ext cx="5400600" cy="3528392"/>
          </a:xfrm>
        </p:spPr>
        <p:txBody>
          <a:bodyPr>
            <a:noAutofit/>
          </a:bodyPr>
          <a:lstStyle/>
          <a:p>
            <a:pPr marL="0" indent="53975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Михайло Кравчук – автор понад 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180 наукових праць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галузях вищої алгебри та математичного аналізу, теорії ймовірностей і математичної статистики. </a:t>
            </a:r>
          </a:p>
          <a:p>
            <a:pPr marL="0" indent="53975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Уже давно існують на сторінках наукових досліджень 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 многочлени Кравчука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і 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моменти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і 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формули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і 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осцилятори, і матриці, і поліноми …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57210" y="5463232"/>
            <a:ext cx="8786790" cy="940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uk-UA" sz="24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Михайло Пилипович Кравчук </a:t>
            </a:r>
            <a:r>
              <a:rPr lang="uk-UA" sz="24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- </a:t>
            </a:r>
            <a:r>
              <a:rPr lang="uk-UA" sz="2400" dirty="0">
                <a:solidFill>
                  <a:schemeClr val="accent5">
                    <a:lumMod val="20000"/>
                    <a:lumOff val="80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організатор першої </a:t>
            </a:r>
            <a:r>
              <a:rPr lang="uk-UA" sz="24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/>
            </a:r>
            <a:br>
              <a:rPr lang="uk-UA" sz="24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</a:br>
            <a:r>
              <a:rPr lang="uk-UA" sz="24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в </a:t>
            </a:r>
            <a:r>
              <a:rPr lang="uk-UA" sz="2400" dirty="0">
                <a:solidFill>
                  <a:schemeClr val="accent5">
                    <a:lumMod val="20000"/>
                    <a:lumOff val="80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Україні </a:t>
            </a:r>
            <a:r>
              <a:rPr lang="uk-UA" sz="24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математичної </a:t>
            </a:r>
            <a:r>
              <a:rPr lang="uk-UA" sz="24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олімпіади школярів </a:t>
            </a:r>
            <a:r>
              <a:rPr lang="uk-UA" sz="2400" dirty="0">
                <a:solidFill>
                  <a:schemeClr val="accent5">
                    <a:lumMod val="20000"/>
                    <a:lumOff val="80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(1935</a:t>
            </a:r>
            <a:r>
              <a:rPr lang="uk-UA" sz="24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)</a:t>
            </a:r>
            <a:endParaRPr lang="ru-RU" sz="2400" dirty="0">
              <a:solidFill>
                <a:schemeClr val="accent5">
                  <a:lumMod val="20000"/>
                  <a:lumOff val="80000"/>
                </a:schemeClr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1143000"/>
            <a:ext cx="2540000" cy="2540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Picture 5" descr="\sum\limits^N_{x=0}k^{(p)}_n(x)k^{(p)}_m(x) \sigma(x)= d_n^2,\delta_{m,n}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4565104"/>
            <a:ext cx="4184933" cy="780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7379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23927" y="999316"/>
            <a:ext cx="4929187" cy="1709606"/>
          </a:xfrm>
        </p:spPr>
        <p:txBody>
          <a:bodyPr>
            <a:noAutofit/>
          </a:bodyPr>
          <a:lstStyle/>
          <a:p>
            <a:pPr marL="0" indent="0"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000" b="1" i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Лист Джона Атанасова: </a:t>
            </a:r>
          </a:p>
          <a:p>
            <a:pPr marL="0" indent="0"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000" i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i="1" dirty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Дорогий професоре Кравчук! Я знайшов Вашу серію публікацій, дуже корисну для моєї роботи. Я хотів би отримати копії будь-яких Ваших публікацій</a:t>
            </a:r>
            <a:r>
              <a:rPr lang="ru-RU" sz="2000" i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...»</a:t>
            </a:r>
            <a:endParaRPr lang="ru-RU" sz="2000" i="1" dirty="0">
              <a:solidFill>
                <a:schemeClr val="accent5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2772" name="Picture 2" descr="C:\Documents and Settings\Администратор\Рабочий стол\FIG5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6543" y="1329087"/>
            <a:ext cx="2492491" cy="3121198"/>
          </a:xfrm>
          <a:prstGeom prst="snip2DiagRect">
            <a:avLst>
              <a:gd name="adj1" fmla="val 0"/>
              <a:gd name="adj2" fmla="val 5474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2773" name="Picture 2"/>
          <p:cNvPicPr>
            <a:picLocks noChangeAspect="1" noChangeArrowheads="1"/>
          </p:cNvPicPr>
          <p:nvPr/>
        </p:nvPicPr>
        <p:blipFill rotWithShape="1">
          <a:blip r:embed="rId3"/>
          <a:srcRect l="10445" t="9730" r="3918" b="8712"/>
          <a:stretch/>
        </p:blipFill>
        <p:spPr bwMode="auto">
          <a:xfrm>
            <a:off x="4499992" y="2852936"/>
            <a:ext cx="3833040" cy="2737885"/>
          </a:xfrm>
          <a:prstGeom prst="snip2DiagRect">
            <a:avLst>
              <a:gd name="adj1" fmla="val 0"/>
              <a:gd name="adj2" fmla="val 5474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2774" name="Прямоугольник 5"/>
          <p:cNvSpPr>
            <a:spLocks noChangeArrowheads="1"/>
          </p:cNvSpPr>
          <p:nvPr/>
        </p:nvSpPr>
        <p:spPr bwMode="auto">
          <a:xfrm>
            <a:off x="4067944" y="5949280"/>
            <a:ext cx="491108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Коп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1997р. комп'ютера Атанасова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-Беррі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(Державний університет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штату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Айова)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775" name="Прямоугольник 6"/>
          <p:cNvSpPr>
            <a:spLocks noChangeArrowheads="1"/>
          </p:cNvSpPr>
          <p:nvPr/>
        </p:nvSpPr>
        <p:spPr bwMode="auto">
          <a:xfrm>
            <a:off x="273114" y="4625841"/>
            <a:ext cx="341935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uk-UA" sz="2000" b="1" dirty="0" smtClean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Джон </a:t>
            </a:r>
            <a:r>
              <a:rPr lang="uk-UA" sz="2000" b="1" dirty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Вінсент Атанасов </a:t>
            </a:r>
            <a:r>
              <a:rPr lang="uk-UA" sz="2000" b="1" dirty="0" smtClean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000" b="1" dirty="0" smtClean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000" dirty="0" smtClean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uk-UA" sz="2000" dirty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створенні першого комп'ютера використав науковий доробок </a:t>
            </a:r>
            <a:r>
              <a:rPr lang="uk-UA" sz="2000" dirty="0" smtClean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Кравчука </a:t>
            </a:r>
            <a:endParaRPr lang="ru-RU" sz="2000" dirty="0">
              <a:gradFill>
                <a:gsLst>
                  <a:gs pos="34000">
                    <a:schemeClr val="tx1">
                      <a:lumMod val="93000"/>
                    </a:schemeClr>
                  </a:gs>
                  <a:gs pos="0">
                    <a:schemeClr val="bg1">
                      <a:lumMod val="25000"/>
                      <a:lumOff val="75000"/>
                    </a:schemeClr>
                  </a:gs>
                  <a:gs pos="100000">
                    <a:schemeClr val="tx2">
                      <a:lumMod val="0"/>
                      <a:lumOff val="100000"/>
                    </a:schemeClr>
                  </a:gs>
                </a:gsLst>
                <a:lin ang="4800000" scaled="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/>
          </a:bodyPr>
          <a:lstStyle/>
          <a:p>
            <a:r>
              <a:rPr lang="uk-UA" sz="3100" b="1" i="1" kern="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Bookman Old Style" panose="02050604050505020204" pitchFamily="18" charset="0"/>
              </a:rPr>
              <a:t>Незлічений внесок </a:t>
            </a:r>
            <a:r>
              <a:rPr lang="uk-UA" sz="3100" b="1" i="1" kern="0" dirty="0">
                <a:solidFill>
                  <a:schemeClr val="accent5">
                    <a:lumMod val="60000"/>
                    <a:lumOff val="40000"/>
                  </a:schemeClr>
                </a:solidFill>
                <a:latin typeface="Bookman Old Style" panose="02050604050505020204" pitchFamily="18" charset="0"/>
              </a:rPr>
              <a:t>у світову </a:t>
            </a:r>
            <a:r>
              <a:rPr lang="uk-UA" sz="3100" b="1" i="1" kern="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Bookman Old Style" panose="02050604050505020204" pitchFamily="18" charset="0"/>
              </a:rPr>
              <a:t>науку</a:t>
            </a:r>
            <a:endParaRPr lang="ru-RU" sz="3100" b="1" i="1" kern="0" dirty="0">
              <a:solidFill>
                <a:schemeClr val="accent5">
                  <a:lumMod val="60000"/>
                  <a:lumOff val="40000"/>
                </a:schemeClr>
              </a:solidFill>
              <a:latin typeface="Bookman Old Style" panose="0205060405050502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260648"/>
            <a:ext cx="56166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Bookman Old Style" panose="02050604050505020204" pitchFamily="18" charset="0"/>
                <a:cs typeface="Times New Roman" panose="02020603050405020304" pitchFamily="18" charset="0"/>
              </a:rPr>
              <a:t>2002 року </a:t>
            </a:r>
            <a:r>
              <a:rPr lang="uk-UA" sz="2400" dirty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Bookman Old Style" panose="02050604050505020204" pitchFamily="18" charset="0"/>
                <a:cs typeface="Times New Roman" panose="02020603050405020304" pitchFamily="18" charset="0"/>
              </a:rPr>
              <a:t>ім'я </a:t>
            </a:r>
            <a:r>
              <a:rPr lang="uk-UA" sz="2400" dirty="0" smtClean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Bookman Old Style" panose="02050604050505020204" pitchFamily="18" charset="0"/>
                <a:cs typeface="Times New Roman" panose="02020603050405020304" pitchFamily="18" charset="0"/>
              </a:rPr>
              <a:t>Михайла </a:t>
            </a:r>
            <a:r>
              <a:rPr lang="uk-UA" sz="2400" dirty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Bookman Old Style" panose="02050604050505020204" pitchFamily="18" charset="0"/>
                <a:cs typeface="Times New Roman" panose="02020603050405020304" pitchFamily="18" charset="0"/>
              </a:rPr>
              <a:t>Кравчука</a:t>
            </a:r>
          </a:p>
          <a:p>
            <a:pPr algn="just"/>
            <a:r>
              <a:rPr lang="uk-UA" sz="2400" dirty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Bookman Old Style" panose="02050604050505020204" pitchFamily="18" charset="0"/>
                <a:cs typeface="Times New Roman" panose="02020603050405020304" pitchFamily="18" charset="0"/>
              </a:rPr>
              <a:t> внесено ЮНЕСКО до переліку </a:t>
            </a:r>
            <a:r>
              <a:rPr lang="uk-UA" sz="2400" b="1" i="1" dirty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Bookman Old Style" panose="02050604050505020204" pitchFamily="18" charset="0"/>
                <a:cs typeface="Times New Roman" panose="02020603050405020304" pitchFamily="18" charset="0"/>
              </a:rPr>
              <a:t>найвидатніших людей </a:t>
            </a:r>
            <a:r>
              <a:rPr lang="uk-UA" sz="2400" b="1" i="1" dirty="0" smtClean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Bookman Old Style" panose="02050604050505020204" pitchFamily="18" charset="0"/>
                <a:cs typeface="Times New Roman" panose="02020603050405020304" pitchFamily="18" charset="0"/>
              </a:rPr>
              <a:t>світу</a:t>
            </a:r>
            <a:endParaRPr lang="uk-UA" sz="2400" b="1" i="1" dirty="0">
              <a:gradFill>
                <a:gsLst>
                  <a:gs pos="34000">
                    <a:schemeClr val="tx1">
                      <a:lumMod val="93000"/>
                    </a:schemeClr>
                  </a:gs>
                  <a:gs pos="0">
                    <a:schemeClr val="bg1">
                      <a:lumMod val="25000"/>
                      <a:lumOff val="75000"/>
                    </a:schemeClr>
                  </a:gs>
                  <a:gs pos="100000">
                    <a:schemeClr val="tx2">
                      <a:lumMod val="0"/>
                      <a:lumOff val="100000"/>
                    </a:schemeClr>
                  </a:gs>
                </a:gsLst>
                <a:lin ang="4800000" scaled="0"/>
              </a:gra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611560" y="1658354"/>
            <a:ext cx="4752528" cy="2583168"/>
          </a:xfrm>
          <a:prstGeom prst="rect">
            <a:avLst/>
          </a:prstGeom>
        </p:spPr>
        <p:txBody>
          <a:bodyPr/>
          <a:lstStyle/>
          <a:p>
            <a:pPr lvl="0" fontAlgn="base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uk-UA" sz="4400" b="1" i="1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uLnTx/>
                <a:uFillTx/>
                <a:latin typeface="Bookman Old Style" panose="02050604050505020204" pitchFamily="18" charset="0"/>
                <a:ea typeface="+mj-ea"/>
                <a:cs typeface="Calibri" pitchFamily="34" charset="0"/>
              </a:rPr>
              <a:t>І світ нині знає, що він – </a:t>
            </a:r>
            <a:r>
              <a:rPr lang="uk-UA" sz="4400" b="1" i="1" kern="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Bookman Old Style" panose="02050604050505020204" pitchFamily="18" charset="0"/>
                <a:cs typeface="Calibri" pitchFamily="34" charset="0"/>
              </a:rPr>
              <a:t>українець!</a:t>
            </a:r>
            <a:r>
              <a:rPr kumimoji="0" lang="uk-UA" sz="4400" b="1" i="1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uLnTx/>
                <a:uFillTx/>
                <a:latin typeface="Bookman Old Style" panose="02050604050505020204" pitchFamily="18" charset="0"/>
                <a:ea typeface="+mj-ea"/>
                <a:cs typeface="Calibri" pitchFamily="34" charset="0"/>
              </a:rPr>
              <a:t> </a:t>
            </a: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1331640" y="4438899"/>
            <a:ext cx="5832648" cy="225431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b="0" kern="120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uk-UA" sz="2800" i="1" dirty="0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>«Син Неба»,</a:t>
            </a:r>
            <a:br>
              <a:rPr lang="uk-UA" sz="2800" i="1" dirty="0" smtClean="0">
                <a:latin typeface="Bookman Old Style" panose="02050604050505020204" pitchFamily="18" charset="0"/>
                <a:cs typeface="Times New Roman" panose="02020603050405020304" pitchFamily="18" charset="0"/>
              </a:rPr>
            </a:br>
            <a:r>
              <a:rPr lang="uk-UA" sz="2800" i="1" dirty="0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>«Поет німого числа», </a:t>
            </a:r>
            <a:br>
              <a:rPr lang="uk-UA" sz="2800" i="1" dirty="0" smtClean="0">
                <a:latin typeface="Bookman Old Style" panose="02050604050505020204" pitchFamily="18" charset="0"/>
                <a:cs typeface="Times New Roman" panose="02020603050405020304" pitchFamily="18" charset="0"/>
              </a:rPr>
            </a:br>
            <a:r>
              <a:rPr lang="uk-UA" sz="2800" i="1" dirty="0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>«Лицар математики»,</a:t>
            </a:r>
            <a:br>
              <a:rPr lang="uk-UA" sz="2800" i="1" dirty="0" smtClean="0">
                <a:latin typeface="Bookman Old Style" panose="02050604050505020204" pitchFamily="18" charset="0"/>
                <a:cs typeface="Times New Roman" panose="02020603050405020304" pitchFamily="18" charset="0"/>
              </a:rPr>
            </a:br>
            <a:r>
              <a:rPr lang="uk-UA" sz="2800" i="1" dirty="0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>«Творець музики чисел»,</a:t>
            </a:r>
            <a:br>
              <a:rPr lang="uk-UA" sz="2800" i="1" dirty="0" smtClean="0">
                <a:latin typeface="Bookman Old Style" panose="02050604050505020204" pitchFamily="18" charset="0"/>
                <a:cs typeface="Times New Roman" panose="02020603050405020304" pitchFamily="18" charset="0"/>
              </a:rPr>
            </a:br>
            <a:r>
              <a:rPr lang="uk-UA" sz="2800" i="1" dirty="0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>«Титан математичної думки» </a:t>
            </a:r>
            <a:br>
              <a:rPr lang="uk-UA" sz="2800" i="1" dirty="0" smtClean="0">
                <a:latin typeface="Bookman Old Style" panose="02050604050505020204" pitchFamily="18" charset="0"/>
                <a:cs typeface="Times New Roman" panose="02020603050405020304" pitchFamily="18" charset="0"/>
              </a:rPr>
            </a:br>
            <a:endParaRPr lang="ru-RU" sz="2800" i="1" dirty="0"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3" descr="C:\Documents and Settings\Администратор\Рабочий стол\Kravchuk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620688"/>
            <a:ext cx="2664296" cy="3447157"/>
          </a:xfrm>
          <a:prstGeom prst="snip2DiagRect">
            <a:avLst>
              <a:gd name="adj1" fmla="val 0"/>
              <a:gd name="adj2" fmla="val 5474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Лілія\рабочий стол 24.05.12\матем кравчук\14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 bwMode="auto">
          <a:xfrm flipH="1">
            <a:off x="245166" y="1196752"/>
            <a:ext cx="3318722" cy="4454073"/>
          </a:xfrm>
          <a:prstGeom prst="snip2DiagRect">
            <a:avLst>
              <a:gd name="adj1" fmla="val 0"/>
              <a:gd name="adj2" fmla="val 5474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3435261" y="-112626"/>
            <a:ext cx="5544616" cy="2168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7500"/>
          </a:bodyPr>
          <a:lstStyle/>
          <a:p>
            <a:pPr marL="0" marR="0" lvl="0" indent="0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i="1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uLnTx/>
                <a:uFillTx/>
                <a:latin typeface="Bookman Old Style" panose="02050604050505020204" pitchFamily="18" charset="0"/>
                <a:ea typeface="+mj-ea"/>
                <a:cs typeface="+mj-cs"/>
              </a:rPr>
              <a:t>Життєве кредо:</a:t>
            </a:r>
          </a:p>
          <a:p>
            <a:pPr marL="0" marR="0" lvl="0" indent="0" algn="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100" b="1" i="1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uLnTx/>
                <a:uFillTx/>
                <a:latin typeface="Bookman Old Style" panose="02050604050505020204" pitchFamily="18" charset="0"/>
                <a:ea typeface="+mj-ea"/>
                <a:cs typeface="+mj-cs"/>
              </a:rPr>
              <a:t>«Моя любов –</a:t>
            </a:r>
            <a:br>
              <a:rPr kumimoji="0" lang="uk-UA" sz="3100" b="1" i="1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uLnTx/>
                <a:uFillTx/>
                <a:latin typeface="Bookman Old Style" panose="02050604050505020204" pitchFamily="18" charset="0"/>
                <a:ea typeface="+mj-ea"/>
                <a:cs typeface="+mj-cs"/>
              </a:rPr>
            </a:br>
            <a:r>
              <a:rPr kumimoji="0" lang="uk-UA" sz="3100" b="1" i="1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uLnTx/>
                <a:uFillTx/>
                <a:latin typeface="Bookman Old Style" panose="02050604050505020204" pitchFamily="18" charset="0"/>
                <a:ea typeface="+mj-ea"/>
                <a:cs typeface="+mj-cs"/>
              </a:rPr>
              <a:t> Україна і математика» </a:t>
            </a:r>
            <a:endParaRPr kumimoji="0" lang="ru-RU" sz="3100" b="1" i="1" u="none" strike="noStrike" kern="0" cap="none" spc="0" normalizeH="0" baseline="0" noProof="0" dirty="0">
              <a:ln>
                <a:noFill/>
              </a:ln>
              <a:solidFill>
                <a:schemeClr val="accent5">
                  <a:lumMod val="60000"/>
                  <a:lumOff val="40000"/>
                </a:schemeClr>
              </a:solidFill>
              <a:effectLst/>
              <a:uLnTx/>
              <a:uFillTx/>
              <a:latin typeface="Bookman Old Style" panose="02050604050505020204" pitchFamily="18" charset="0"/>
              <a:ea typeface="+mj-ea"/>
              <a:cs typeface="+mj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11960" y="3188612"/>
            <a:ext cx="4623901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5" algn="just"/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«Михайло Кравчук – математик широкого масштабу. Його ім’я добре відоме у світовій математичній науці. Світ не знав лише, що він – </a:t>
            </a:r>
            <a:b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українець»</a:t>
            </a:r>
          </a:p>
          <a:p>
            <a:pPr marL="0" lvl="5" algn="r"/>
            <a:r>
              <a:rPr lang="uk-UA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Є.Сенета (Австралія)</a:t>
            </a:r>
          </a:p>
          <a:p>
            <a:pPr marL="0" lvl="5" indent="446088">
              <a:buNone/>
            </a:pPr>
            <a:endParaRPr lang="uk-UA" sz="2200" dirty="0" smtClean="0"/>
          </a:p>
        </p:txBody>
      </p:sp>
      <p:sp>
        <p:nvSpPr>
          <p:cNvPr id="2" name="Прямоугольник 1"/>
          <p:cNvSpPr/>
          <p:nvPr/>
        </p:nvSpPr>
        <p:spPr>
          <a:xfrm>
            <a:off x="335026" y="5805264"/>
            <a:ext cx="313900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2000" b="1" kern="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Bookman Old Style" panose="02050604050505020204" pitchFamily="18" charset="0"/>
              </a:rPr>
              <a:t>Михайло Пилипович </a:t>
            </a:r>
            <a:br>
              <a:rPr lang="uk-UA" sz="2000" b="1" kern="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Bookman Old Style" panose="02050604050505020204" pitchFamily="18" charset="0"/>
              </a:rPr>
            </a:br>
            <a:r>
              <a:rPr lang="uk-UA" sz="2000" b="1" kern="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Bookman Old Style" panose="02050604050505020204" pitchFamily="18" charset="0"/>
              </a:rPr>
              <a:t>Кравчук</a:t>
            </a:r>
            <a:endParaRPr lang="uk-UA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Лілія\рабочий стол 24.05.12\матем кравчук\виховний захід Кравчук на 20.09.12 мій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8390" y="542150"/>
            <a:ext cx="4268421" cy="3277561"/>
          </a:xfrm>
          <a:prstGeom prst="snip2DiagRect">
            <a:avLst>
              <a:gd name="adj1" fmla="val 0"/>
              <a:gd name="adj2" fmla="val 5474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 descr="C:\Users\Котя\Desktop\Гімназія на майдані.jpg"/>
          <p:cNvPicPr>
            <a:picLocks noChangeAspect="1" noChangeArrowheads="1"/>
          </p:cNvPicPr>
          <p:nvPr/>
        </p:nvPicPr>
        <p:blipFill rotWithShape="1">
          <a:blip r:embed="rId3" cstate="print"/>
          <a:srcRect l="-3055" t="-4707" r="-2748" b="-3122"/>
          <a:stretch/>
        </p:blipFill>
        <p:spPr bwMode="auto">
          <a:xfrm>
            <a:off x="3779912" y="3347841"/>
            <a:ext cx="5184576" cy="3312368"/>
          </a:xfrm>
          <a:prstGeom prst="snip2DiagRect">
            <a:avLst>
              <a:gd name="adj1" fmla="val 0"/>
              <a:gd name="adj2" fmla="val 5474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5" name="Прямоугольник 4"/>
          <p:cNvSpPr/>
          <p:nvPr/>
        </p:nvSpPr>
        <p:spPr>
          <a:xfrm>
            <a:off x="4730603" y="857491"/>
            <a:ext cx="412009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63538" algn="just"/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Народився Михайло Кравчук  </a:t>
            </a:r>
            <a:b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0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 вересня 1892 року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селі  Човниці, що на Волині. </a:t>
            </a:r>
          </a:p>
          <a:p>
            <a:pPr lvl="0" indent="363538" algn="just"/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Початкову освіту здобув вдома.</a:t>
            </a:r>
            <a:endParaRPr lang="uk-UA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4285852"/>
            <a:ext cx="3456384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3538" algn="just"/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1901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році сім’я переїхала до Луцька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363538" algn="just"/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 </a:t>
            </a: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1901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1910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рік навчається в гімназії м.Луцьк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363538" algn="just"/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1910 році закінчив її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із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золотою медаллю.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260648"/>
            <a:ext cx="7920880" cy="1560806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20000"/>
              </a:lnSpc>
              <a:spcBef>
                <a:spcPts val="600"/>
              </a:spcBef>
              <a:buNone/>
            </a:pPr>
            <a:r>
              <a:rPr lang="uk-UA" dirty="0" smtClean="0"/>
              <a:t> 	</a:t>
            </a:r>
            <a:r>
              <a:rPr lang="uk-UA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1910 </a:t>
            </a: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вступає </a:t>
            </a: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фізико-математичний факультет університету Святого Володимира в Києві</a:t>
            </a: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який </a:t>
            </a: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закінчує </a:t>
            </a: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uk-UA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1914</a:t>
            </a: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році з </a:t>
            </a: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дипломом І </a:t>
            </a: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ступеня.</a:t>
            </a:r>
            <a:endParaRPr lang="uk-UA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678" t="1997" r="1581" b="-455"/>
          <a:stretch/>
        </p:blipFill>
        <p:spPr bwMode="auto">
          <a:xfrm>
            <a:off x="683568" y="1821454"/>
            <a:ext cx="7776864" cy="4680520"/>
          </a:xfrm>
          <a:prstGeom prst="snip2DiagRect">
            <a:avLst>
              <a:gd name="adj1" fmla="val 0"/>
              <a:gd name="adj2" fmla="val 5474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33585"/>
            <a:ext cx="7939608" cy="731829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uk-UA" sz="1800" b="1" i="1" dirty="0" smtClean="0"/>
              <a:t>	</a:t>
            </a: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uk-UA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1918-1920</a:t>
            </a: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роках працює </a:t>
            </a: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приват-доцентом </a:t>
            </a: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Київського </a:t>
            </a: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університету </a:t>
            </a: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Святого Володимира</a:t>
            </a:r>
            <a:endParaRPr lang="uk-UA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098" name="Picture 2" descr="C:\Users\Котя\Desktop\17sСтуденти Київського державного університету. 1936 р.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528" y="1097895"/>
            <a:ext cx="3168352" cy="2903271"/>
          </a:xfrm>
          <a:prstGeom prst="snip2DiagRect">
            <a:avLst>
              <a:gd name="adj1" fmla="val 0"/>
              <a:gd name="adj2" fmla="val 5474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099" name="Picture 3" descr="C:\Users\Котя\Desktop\18sЗасідання Вченої ради відновленого Київського університету. 1934 р.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85138" y="886600"/>
            <a:ext cx="4680520" cy="2542400"/>
          </a:xfrm>
          <a:prstGeom prst="snip2DiagRect">
            <a:avLst>
              <a:gd name="adj1" fmla="val 0"/>
              <a:gd name="adj2" fmla="val 5474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100" name="Picture 4" descr="C:\Users\Котя\Desktop\Учасники математичного семінару академіка Д.О. Граве. 1930 р.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38795" y="4251883"/>
            <a:ext cx="3773365" cy="2417477"/>
          </a:xfrm>
          <a:prstGeom prst="snip2DiagRect">
            <a:avLst>
              <a:gd name="adj1" fmla="val 0"/>
              <a:gd name="adj2" fmla="val 5474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-108520" y="4001166"/>
            <a:ext cx="264320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Студенти університету</a:t>
            </a:r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078143" y="5157192"/>
            <a:ext cx="300719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Засідання Вченої ради відновленого Київського університету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1934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185138" y="3407814"/>
            <a:ext cx="47891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Учасники математичного семінару академіка 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Д.О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Граве, 1930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 descr="IMG_033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993339"/>
            <a:ext cx="3456384" cy="2468846"/>
          </a:xfrm>
          <a:prstGeom prst="snip2DiagRect">
            <a:avLst>
              <a:gd name="adj1" fmla="val 0"/>
              <a:gd name="adj2" fmla="val 5474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Прямоугольник 8"/>
          <p:cNvSpPr/>
          <p:nvPr/>
        </p:nvSpPr>
        <p:spPr>
          <a:xfrm>
            <a:off x="1352562" y="3520863"/>
            <a:ext cx="17700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kern="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Bookman Old Style" panose="02050604050505020204" pitchFamily="18" charset="0"/>
                <a:ea typeface="+mj-ea"/>
                <a:cs typeface="+mj-cs"/>
              </a:rPr>
              <a:t>с.Саварка</a:t>
            </a:r>
            <a:endParaRPr lang="ru-RU" sz="2400" kern="0" dirty="0">
              <a:solidFill>
                <a:schemeClr val="accent2">
                  <a:lumMod val="20000"/>
                  <a:lumOff val="80000"/>
                </a:schemeClr>
              </a:solidFill>
              <a:latin typeface="Bookman Old Style" panose="02050604050505020204" pitchFamily="18" charset="0"/>
              <a:ea typeface="+mj-ea"/>
              <a:cs typeface="+mj-cs"/>
            </a:endParaRPr>
          </a:p>
        </p:txBody>
      </p:sp>
      <p:pic>
        <p:nvPicPr>
          <p:cNvPr id="4" name="Picture 5" descr="IMG_0330 (2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749356" y="3991620"/>
            <a:ext cx="3390596" cy="2457951"/>
          </a:xfrm>
          <a:prstGeom prst="snip2DiagRect">
            <a:avLst>
              <a:gd name="adj1" fmla="val 0"/>
              <a:gd name="adj2" fmla="val 5474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Заголовок 1"/>
          <p:cNvSpPr txBox="1">
            <a:spLocks/>
          </p:cNvSpPr>
          <p:nvPr/>
        </p:nvSpPr>
        <p:spPr bwMode="auto">
          <a:xfrm>
            <a:off x="3545663" y="0"/>
            <a:ext cx="5424303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7500"/>
          </a:bodyPr>
          <a:lstStyle/>
          <a:p>
            <a:pPr marL="0" marR="0" lvl="0" indent="0" algn="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1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uLnTx/>
                <a:uFillTx/>
                <a:latin typeface="Bookman Old Style" panose="02050604050505020204" pitchFamily="18" charset="0"/>
                <a:ea typeface="+mj-ea"/>
                <a:cs typeface="+mj-cs"/>
              </a:rPr>
              <a:t>Математик – від Бога,</a:t>
            </a:r>
            <a:r>
              <a:rPr kumimoji="0" lang="uk-UA" sz="3200" b="1" i="1" u="none" strike="noStrike" kern="0" cap="none" spc="0" normalizeH="0" noProof="0" dirty="0" smtClean="0">
                <a:ln>
                  <a:noFill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uLnTx/>
                <a:uFillTx/>
                <a:latin typeface="Bookman Old Style" panose="02050604050505020204" pitchFamily="18" charset="0"/>
                <a:ea typeface="+mj-ea"/>
                <a:cs typeface="+mj-cs"/>
              </a:rPr>
              <a:t> </a:t>
            </a:r>
            <a:br>
              <a:rPr kumimoji="0" lang="uk-UA" sz="3200" b="1" i="1" u="none" strike="noStrike" kern="0" cap="none" spc="0" normalizeH="0" noProof="0" dirty="0" smtClean="0">
                <a:ln>
                  <a:noFill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uLnTx/>
                <a:uFillTx/>
                <a:latin typeface="Bookman Old Style" panose="02050604050505020204" pitchFamily="18" charset="0"/>
                <a:ea typeface="+mj-ea"/>
                <a:cs typeface="+mj-cs"/>
              </a:rPr>
            </a:br>
            <a:r>
              <a:rPr kumimoji="0" lang="uk-UA" sz="3200" b="1" i="1" u="none" strike="noStrike" kern="0" cap="none" spc="0" normalizeH="0" noProof="0" dirty="0" smtClean="0">
                <a:ln>
                  <a:noFill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uLnTx/>
                <a:uFillTx/>
                <a:latin typeface="Bookman Old Style" panose="02050604050505020204" pitchFamily="18" charset="0"/>
                <a:ea typeface="+mj-ea"/>
                <a:cs typeface="+mj-cs"/>
              </a:rPr>
              <a:t>педагог – від Серця</a:t>
            </a:r>
          </a:p>
        </p:txBody>
      </p:sp>
      <p:pic>
        <p:nvPicPr>
          <p:cNvPr id="11" name="Picture 2" descr="D:\Лілія\рабочий стол 24.05.12\матем кравчук\виховний захід Кравчук на 20.09.12 мій\3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4644008" y="1628800"/>
            <a:ext cx="4057542" cy="3246032"/>
          </a:xfrm>
          <a:prstGeom prst="snip2DiagRect">
            <a:avLst>
              <a:gd name="adj1" fmla="val 0"/>
              <a:gd name="adj2" fmla="val 5474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4572000" y="508518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kern="0" dirty="0">
                <a:solidFill>
                  <a:schemeClr val="accent2">
                    <a:lumMod val="20000"/>
                    <a:lumOff val="80000"/>
                  </a:schemeClr>
                </a:solidFill>
                <a:latin typeface="Bookman Old Style" panose="02050604050505020204" pitchFamily="18" charset="0"/>
                <a:ea typeface="+mj-ea"/>
                <a:cs typeface="+mj-cs"/>
              </a:rPr>
              <a:t>Михайло Кравчук з родиною:</a:t>
            </a:r>
          </a:p>
          <a:p>
            <a:pPr algn="ctr"/>
            <a:r>
              <a:rPr lang="ru-RU" kern="0" dirty="0">
                <a:solidFill>
                  <a:schemeClr val="accent2">
                    <a:lumMod val="20000"/>
                    <a:lumOff val="80000"/>
                  </a:schemeClr>
                </a:solidFill>
                <a:latin typeface="Bookman Old Style" panose="02050604050505020204" pitchFamily="18" charset="0"/>
                <a:ea typeface="+mj-ea"/>
                <a:cs typeface="+mj-cs"/>
              </a:rPr>
              <a:t>сином Євгеном, донькою Наталкою,</a:t>
            </a:r>
          </a:p>
          <a:p>
            <a:pPr algn="ctr"/>
            <a:r>
              <a:rPr lang="ru-RU" kern="0" dirty="0">
                <a:solidFill>
                  <a:schemeClr val="accent2">
                    <a:lumMod val="20000"/>
                    <a:lumOff val="80000"/>
                  </a:schemeClr>
                </a:solidFill>
                <a:latin typeface="Bookman Old Style" panose="02050604050505020204" pitchFamily="18" charset="0"/>
                <a:ea typeface="+mj-ea"/>
                <a:cs typeface="+mj-cs"/>
              </a:rPr>
              <a:t>дружиною Есфірою Йосипівною </a:t>
            </a:r>
          </a:p>
        </p:txBody>
      </p:sp>
    </p:spTree>
    <p:extLst>
      <p:ext uri="{BB962C8B-B14F-4D97-AF65-F5344CB8AC3E}">
        <p14:creationId xmlns:p14="http://schemas.microsoft.com/office/powerpoint/2010/main" val="2238038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3242429" y="80628"/>
            <a:ext cx="5901571" cy="648072"/>
          </a:xfrm>
        </p:spPr>
        <p:txBody>
          <a:bodyPr>
            <a:noAutofit/>
          </a:bodyPr>
          <a:lstStyle/>
          <a:p>
            <a:pPr eaLnBrk="1" hangingPunct="1"/>
            <a:r>
              <a:rPr lang="uk-UA" sz="3200" b="1" i="1" kern="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Bookman Old Style" panose="02050604050505020204" pitchFamily="18" charset="0"/>
              </a:rPr>
              <a:t>Учні, гідні </a:t>
            </a:r>
            <a:r>
              <a:rPr lang="uk-UA" sz="3200" b="1" i="1" kern="0" dirty="0">
                <a:solidFill>
                  <a:schemeClr val="accent5">
                    <a:lumMod val="60000"/>
                    <a:lumOff val="40000"/>
                  </a:schemeClr>
                </a:solidFill>
                <a:latin typeface="Bookman Old Style" panose="02050604050505020204" pitchFamily="18" charset="0"/>
              </a:rPr>
              <a:t>свого вчителя</a:t>
            </a:r>
            <a:endParaRPr lang="ru-RU" sz="3200" b="1" i="1" kern="0" dirty="0">
              <a:solidFill>
                <a:schemeClr val="accent5">
                  <a:lumMod val="60000"/>
                  <a:lumOff val="40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9220" name="AutoShape 2" descr="data:image/jpeg;base64,/9j/4AAQSkZJRgABAQAAAQABAAD/2wCEAAkGBhMRERUUExMVFRMVFx0YFxcYFxseHRseIR0bHBoYIhogHSYgGSAjIB8dHy8gIygpLCwsHB4xNTAqNSYrLCkBCQoKDgwOGg8PGiklHh4pKSosLCopLCksLCkpLCksLCwsKSkqKSwsKSwpLCwsKSkpLCwpKSksLCwsLCksLCwsKf/AABEIAJAAYAMBIgACEQEDEQH/xAAbAAADAQEBAQEAAAAAAAAAAAAEBQYDBwIBAP/EAEkQAAIBAgQDBQMGCQkJAQAAAAECEQADBBIhMQVBUQYTImFxMoGRFFKhscHRByMkM0JTYoLwFWNyc5KTo9LhFzRUZIOissLxFv/EABkBAAIDAQAAAAAAAAAAAAAAAAMEAAECBf/EACIRAAICAgICAwEBAAAAAAAAAAECAAMRIRIxBEETIlGBof/aAAwDAQACEQMRAD8ApeAcBsPh7LHD2TNm2STaSWJRZ/Ro67wHD6fk1gD+pt/5a+cBuOMLh8v6m3yP6tfvom5cLD2p++iZm4t/kmxJPyaz/c2/urwODWTp8ntf3Nv/AC0yVmAMa+4/x/8ARXkO08vLf+Of0n5tUWxJB24Nhv8AhrMf1VvT/DrwvBsNEnD2ddfzSfYlHG4xgSvnJ5fwfr+bXwuAJ0gakzAH7R95286rOZIAvCsOYAw1nX+ZTXZVGtvmzT+6a84jheGEAYeyA0KJs29joT7HzEZvU0yww7wkKVLASAX1A9hfgpZvVhQ2Owzi4EK5QfCNZjOco15xZU7dTVgiZImWH4TYbfC2VMCT3NvmZP6PIOvwr7/JWGyj8msyUZv93t88qgex1aKOe+SkwQTqNtjMc+hSssTivxsBTE21Hi6uzH6EFalTC5wrDTAw1rVuVhNu+Vfmfs0DxXhOF+S3WSxbB7pjPcoCPDegjw76GjcJjC3dlRv3Uy3V3el/FLrfI7kjX5OJhuqXxVyeofwS9GGsDXS1bnf5iD7P40otSOp+nz1+v4H5wqa4NiFFqxlkkWkmCdfCogfED1g/o02GPBB3nrMddQB7zHQJ1obdwq9Qu8M3hmJ3knT18twfR6+EdZjaDvtz+MHzZqFSysz7zJJHPc9JAHotzrX67c0gkkbxzI059SCP3rg6VnBMqEi2Y0LNO8nlBIX3iR/1aQdoMY4xC2QVKt84wDv4tNdTJ99M+9A3aD1zaTMfQ0n0tCprtBhD36XZUeCDLdYKT0hco+NQalP1KXs7whLdxTduo51ClQQTP6JO0D0nzq5xeHRlW3GjyFYfomDqDXMeA8RxVy2xt2LNw2SCPE3iDTBj1qzxGOu5LD3rfdvbeSAwgjLB09aBy4nc0AWGoFiLZAjTw7e7NA9IRaAYnvdToHP+HZJ+s1ticQWYkOApOmnnbUfHMaQ3sST3hLNqMS3v0WnBuCOoyw+EK93+M0zYdeX6pm6daE4nAwV6YP5OmseV0fbX3uyGUBm/P2hHpZ0+ul/Ebn5JdUMT+Sz/AGbjffV43J6mvDOzuINi0ReuhWtLH4pfCO7ERpyDfbRS8AxQObvmDDYmyu8kx9P0Csz2ru4UYa0qIyvZshCyE69zbJmHHXpQGL/DE9qM1q3rO1p+TZf1tC4Mx7mBeOowucN4gBC3EbQ6GxvoBrqNNI/eavCcO4g05ntbAz3BmZLR7XMmT6Chv9sDeGbdrxJnE27m2oj875VddnuJnEYW1fYKubNIXMFgERoTIqmRlGSZpbQxxIu5wTG5cuazt+qO+UDr0n3k1P8AarhWLVWuXCmTMslVKxmPqdgIHrXaWugDaR765x+EntEiWXtQDcfQgmRG4P2e+h/YdTTMDqS3YDtBka8hu3ltOmptqpYMIyneY8hvXQLmMvDDxbK3nzgqxJAK8zHKelQXYLtnhLNx0v4dPFGUKmuad5OgA6iurcFx63rmsSykqAIAUED36nn50G1QXhkzxzI4nHBpNmySGBgs/wA/P9c/ChH4VioZcln2biTmfUO2YnXz0roPGOLHCBA9vOGmWzBYM6LEGgf/ANxb3NgxtIuL8NQKcCN6izWIDsyQOFxmYt3VgxdW4Id48KhSNRMRQmLwmJWxdDWkyixdUkO0wTnzezuCKtT28sET3DwDHtp99eb/AB63isNi1S2yFMNceTlIjKdAQTJq+LjZlCxG0DOaYjG27y22ugobaKAwbURbVQ0bEQo+JpZxLgti+oZr/dbkMUJUg+I7GvWUC20rIyWyFiZBXxEHkY2HWKUYy5Djuy4sEeIEbDb6vtpOrPMn8iSsQYdjuC4cG1ONtL+KABKuJGpDc+pHursvY/w8Mw6jxCGAI2Pi311rgvadRGHiYFkDU8szx9EV3Ls1dI4bhB/Nlp/ep6w5SHq3hs95ni9xgyyyy5TBDHllmue4hbdzEJPiV3gz0Jj/AFo7tRxWMRdVGBDIp9+WDU3w24zZAYkag+moHxFBz9cQ2ByjHgttlc28ltyr6KyAnKhPeKDuJgxXSOBcQF7E3rlszbCJatx0jvCfq+FQtrDgcRdisJdWfQOmb6yar/wTYMJhtdwXknn4so+jSgsvuMKfUuOHsLiFLqq0OwEiYjUVO8X4Ra7wqgGUPtymP9aJGOYXXGgDlYjWQNJB8xSrGSwdp9rEgj+ywprxmyxEV8sAAGD43gYYZdPar7wbCm3h+IqdIwlyP7DUNfB7oiT+c/8AUUT2eT8k4hOp+S3B/wBjU64+pnPqJ+QTlmH4jkQqFdSyATrBA3nr5RQOI7PX2tr3S5lOsD2vSqBu12QWrTqjBVQzHsyqga+g+Jqi7P8AFUyhQiEydSY56VxK7Ar5dSMwxGG1IDjPZ+8e6CWyVFpc0fO1n7q6LisLiLvD8LbsDMy2iWAIkbjSSNZ0preffLbSJ5MfuoHCY38pymVCjcSQAQTGo510XdCp4w1VbFgGkvw3sJjGDFlQO8kDvUkxvzozBdgsWntLb1Phi+nw33qjxJVbSHPAL5h7Mgny/j1ohMPaNq74l/GuNfD4D13pPLdYj/xIFyDMsf2Uul8yqMwRV0uJAOWCD4tDTTs/we/YsC3kGbJr41j360r4v2fvF7otsLisqy6qrDwgExB0PlWOCsXzijbdVRu4GYEQSmuoWfaoRVyMY/2EAGMgyrThjBQSpzDWB5UsY/iYZSCHmCDvlrDBmGwireBLo0N4hAH6J10+FMsRxBPlFxDHhMbE6gDWJ86ldnxE8ot5KclBijEeyT+19grbgpnCcRP/AC7/APhdpocjjbT+g0fQaDxYyYbF90oAexczSrAQEfYkeddNvIRkxEKqHVgxnFRgFvWiVYNcmGLbgAwv8dAKIwmIysVBJC79JHTypbgbsOwJAAzbc9Ij7K+kFSRlIYACOh3+kVzXU5IJm3XIjxO1FywDbgupOYMNwDy+Nb8A4rce1iXLaFxoZnRTQ3CMLnl4MxBg6eh13pw2Ge1YcNlIiQfKDVC37cRCePttzmmIxbEmSfiaIaySqxmGYT7Wh86za4OaCvUyDpp0zV0/5CHU2sKywQbgGmx9x2r0vFri3JDsG2kk5o10msFYtBhoP7XT/WsheTUlWn+lVbknVew+I7ywpePDcYAsNhI570/u4hPlt0ORIdo+gfZU7+Dc5rAgEDvD9YrXGa4u+xgTceCeoJrj+QcMTGLThFl2nFrVoDYDqaiO2v4QA9trWH1DKQ7QQY1BU9BB0POv3EUJXwtJgHUwPSdhUpi7DA3PCXBUksBAEbbdKqi8nuKWWNjUWWsA1x7ageKQEC6gltVk8iSDv0pyOy2JW/3VwLaf9ptswO5AMg1ccEw6XcFatsFuIctzKhKEOqIFYQdTpJECZai34qr2UtE92/szlzMWkFRAk9RJ2oN3lnloe8RtaKz3J3g/AmSzD2g+viKAkT5QIjStn4ct62YQZX9NQNOVN7l25ZtFGAs3MhYK7MsQYLiBu2o3jSseE21+RhYdbrXGeGBG+oMn9E9aHRZzYt+RlK1UjAkJe7FBjJZo5Dn8edDnsGpPtPB9Kv2ti3JYHXy5Vk11eYgU+L2hfgWQlzsCJ9twTtIBrK3+D5ydH8PXLXSvkpEB1Kg6rPSNAKxNpNxOp1gnSoL39zAqQzHsxwpcOi2lctDTJESSRoTWPj+UXS4AzXXIJMyMxFMMJei6IOudTr5mnPdIFcuQVJkMYkHNqImaQ8m3h/ZdlQZQPyJzgs9ppYZOYUQZnps1Dcd7OMtq7ldwRaLEsNSAskCNNqLu4pbUjLlYP7YJI5aEbCRGtfsRx3PZxAzsfxVwA5iGnIw6xA29DS1THkCP0RdqFCnMgMLxt4WDqoAEaaCNR5wN6fWeLZQ9zKJMRJ1BadhvMc/MVKYZwCuglYZTyp5ZuKBqNyNev8GureoBii9R5gO0jwTlzgjKVeTIn1n4V6wuJJWGZi4MeIkkDksncAcqR8KtMwcxqraGZJ1+6qXu1Ikggkx6nQA0uFAfUa8fPLcO4eLWmcnXk0x6TyrziRaFw5iMoGmXWlrYQqW1YgAaHz3r4LCH53nvp57U0CBqNlDnJMc4rHPiTltgnKAZ5iBA8qHs2WYgLMjWdJpxwLExh2KhXZeQBBgc6Q3cSc+5Vm02q7F6JMGCdhZ6sR3i+Iasoj3itWKYh3QWUIszlDTEAmdmB8/UCvFmyDeVhBhlJA6TJHvqSbiJ+UKxkFnJILfoEmV8tOdI3UmzY9TRsCn7RzxLiS27d2AQ3dgkgktoRplbT360kF5jbu5oUkEqc2pGUyvSDPStMXxpLkzcMEDKSoMco81gATSvH43OjFozMSsiOQgRW6KjkBhA3XJx+sw4TeXXNIjLlJGkg7fGmzKgtrIWdWzLy1MoR1B29aWvxFbeG7oQxILAgSfENR5ZSKRpj3Cx4jmAB05jnXQ+NrCTj3FUMscBcTMoIUAk6jnIGWTyg1R4PHBYHJSRDL91c1wmNyqRLA6RpOtU/B+KqLKg3BrM5iJ+uhNSVPUcoYZ7lJexz66yDzK0VwrFWpGfZTBqe/lJAIW8muh8S/fQ9/iCzl71CIncb7VAGG8RklT7nRMdxSyLc2LsGdAOnOp/HY0s2Y5SzaTUunEwFAzIfRh99F2eNpABKRtOYffW2LN2JhUVTnMfYe7JkqgJJPp4TtUFf/GK5VlcoCQVInKTrI6/XVE3FkUMc6Ew2mYEeyRyNc7wGIjwgNbaQUbdQddDpOU9dalVZAiPmAHGISMTmABZvKdqLzyuUjqddthFBLZAdcx8LEhwNSJ6RynWehosrrrlPdyp8e4g5SOpHTzoxU5irG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387" y="260648"/>
            <a:ext cx="2304256" cy="3096344"/>
          </a:xfrm>
          <a:prstGeom prst="snip2DiagRect">
            <a:avLst>
              <a:gd name="adj1" fmla="val 0"/>
              <a:gd name="adj2" fmla="val 5474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2483768" y="1092179"/>
            <a:ext cx="582949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kern="0" dirty="0">
                <a:latin typeface="Bookman Old Style" panose="02050604050505020204" pitchFamily="18" charset="0"/>
                <a:ea typeface="+mj-ea"/>
                <a:cs typeface="+mj-cs"/>
              </a:rPr>
              <a:t>Архип</a:t>
            </a:r>
            <a:r>
              <a:rPr lang="ru-RU" sz="2400" b="1" kern="0" dirty="0">
                <a:latin typeface="Bookman Old Style" panose="02050604050505020204" pitchFamily="18" charset="0"/>
                <a:ea typeface="+mj-ea"/>
                <a:cs typeface="Calibri" pitchFamily="34" charset="0"/>
              </a:rPr>
              <a:t> </a:t>
            </a:r>
            <a:r>
              <a:rPr lang="ru-RU" sz="2400" b="1" kern="0" dirty="0">
                <a:latin typeface="Bookman Old Style" panose="02050604050505020204" pitchFamily="18" charset="0"/>
                <a:ea typeface="+mj-ea"/>
                <a:cs typeface="+mj-cs"/>
              </a:rPr>
              <a:t>Михайлович Люлька – </a:t>
            </a:r>
            <a:r>
              <a:rPr lang="uk-UA" sz="2400" kern="0" dirty="0" smtClean="0">
                <a:solidFill>
                  <a:schemeClr val="accent2"/>
                </a:solidFill>
                <a:latin typeface="Bookman Old Style" panose="02050604050505020204" pitchFamily="18" charset="0"/>
                <a:ea typeface="+mj-ea"/>
                <a:cs typeface="+mj-cs"/>
              </a:rPr>
              <a:t>авіаконструктор, </a:t>
            </a:r>
            <a:br>
              <a:rPr lang="uk-UA" sz="2400" kern="0" dirty="0" smtClean="0">
                <a:solidFill>
                  <a:schemeClr val="accent2"/>
                </a:solidFill>
                <a:latin typeface="Bookman Old Style" panose="02050604050505020204" pitchFamily="18" charset="0"/>
                <a:ea typeface="+mj-ea"/>
                <a:cs typeface="+mj-cs"/>
              </a:rPr>
            </a:br>
            <a:r>
              <a:rPr lang="uk-UA" sz="2400" i="1" kern="0" dirty="0" smtClean="0">
                <a:solidFill>
                  <a:schemeClr val="accent2"/>
                </a:solidFill>
                <a:latin typeface="Bookman Old Style" panose="02050604050505020204" pitchFamily="18" charset="0"/>
                <a:ea typeface="+mj-ea"/>
                <a:cs typeface="+mj-cs"/>
              </a:rPr>
              <a:t>винахідник першого турбореактивного двигуна </a:t>
            </a:r>
            <a:endParaRPr lang="uk-UA" sz="2400" i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848835" y="3728689"/>
            <a:ext cx="532859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kern="0" dirty="0">
                <a:latin typeface="Bookman Old Style" panose="02050604050505020204" pitchFamily="18" charset="0"/>
                <a:ea typeface="+mj-ea"/>
                <a:cs typeface="+mj-cs"/>
              </a:rPr>
              <a:t>Сергій Павлович Корольов </a:t>
            </a:r>
            <a:r>
              <a:rPr lang="ru-RU" sz="2400" b="1" kern="0" dirty="0" smtClean="0">
                <a:latin typeface="Bookman Old Style" panose="02050604050505020204" pitchFamily="18" charset="0"/>
                <a:ea typeface="+mj-ea"/>
                <a:cs typeface="+mj-cs"/>
              </a:rPr>
              <a:t>-</a:t>
            </a:r>
            <a:r>
              <a:rPr lang="ru-RU" sz="2400" i="1" kern="0" dirty="0" smtClean="0">
                <a:solidFill>
                  <a:schemeClr val="accent2"/>
                </a:solidFill>
                <a:latin typeface="Bookman Old Style" panose="02050604050505020204" pitchFamily="18" charset="0"/>
                <a:ea typeface="+mj-ea"/>
                <a:cs typeface="+mj-cs"/>
              </a:rPr>
              <a:t>перший </a:t>
            </a:r>
            <a:r>
              <a:rPr lang="ru-RU" sz="2400" i="1" kern="0" dirty="0">
                <a:solidFill>
                  <a:schemeClr val="accent2"/>
                </a:solidFill>
                <a:latin typeface="Bookman Old Style" panose="02050604050505020204" pitchFamily="18" charset="0"/>
                <a:ea typeface="+mj-ea"/>
                <a:cs typeface="+mj-cs"/>
              </a:rPr>
              <a:t>головний конструктор ракетно-космічних </a:t>
            </a:r>
            <a:r>
              <a:rPr lang="ru-RU" sz="2400" i="1" kern="0" dirty="0" smtClean="0">
                <a:solidFill>
                  <a:schemeClr val="accent2"/>
                </a:solidFill>
                <a:latin typeface="Bookman Old Style" panose="02050604050505020204" pitchFamily="18" charset="0"/>
                <a:ea typeface="+mj-ea"/>
                <a:cs typeface="+mj-cs"/>
              </a:rPr>
              <a:t>систем</a:t>
            </a:r>
            <a:r>
              <a:rPr lang="ru-RU" sz="2400" kern="0" dirty="0" smtClean="0">
                <a:solidFill>
                  <a:schemeClr val="accent2"/>
                </a:solidFill>
                <a:latin typeface="Bookman Old Style" panose="02050604050505020204" pitchFamily="18" charset="0"/>
                <a:ea typeface="+mj-ea"/>
                <a:cs typeface="+mj-cs"/>
              </a:rPr>
              <a:t>,</a:t>
            </a:r>
            <a:br>
              <a:rPr lang="ru-RU" sz="2400" kern="0" dirty="0" smtClean="0">
                <a:solidFill>
                  <a:schemeClr val="accent2"/>
                </a:solidFill>
                <a:latin typeface="Bookman Old Style" panose="02050604050505020204" pitchFamily="18" charset="0"/>
                <a:ea typeface="+mj-ea"/>
                <a:cs typeface="+mj-cs"/>
              </a:rPr>
            </a:br>
            <a:r>
              <a:rPr lang="ru-RU" sz="2400" kern="0" dirty="0" smtClean="0">
                <a:solidFill>
                  <a:schemeClr val="accent2"/>
                </a:solidFill>
                <a:latin typeface="Bookman Old Style" panose="02050604050505020204" pitchFamily="18" charset="0"/>
                <a:ea typeface="+mj-ea"/>
                <a:cs typeface="+mj-cs"/>
              </a:rPr>
              <a:t>піонер </a:t>
            </a:r>
            <a:r>
              <a:rPr lang="ru-RU" sz="2400" kern="0" dirty="0">
                <a:solidFill>
                  <a:schemeClr val="accent2"/>
                </a:solidFill>
                <a:latin typeface="Bookman Old Style" panose="02050604050505020204" pitchFamily="18" charset="0"/>
                <a:ea typeface="+mj-ea"/>
                <a:cs typeface="+mj-cs"/>
              </a:rPr>
              <a:t>світової космонавтики, </a:t>
            </a:r>
            <a:r>
              <a:rPr lang="ru-RU" sz="2400" kern="0" dirty="0" smtClean="0">
                <a:solidFill>
                  <a:schemeClr val="accent2"/>
                </a:solidFill>
                <a:latin typeface="Bookman Old Style" panose="02050604050505020204" pitchFamily="18" charset="0"/>
                <a:ea typeface="+mj-ea"/>
                <a:cs typeface="+mj-cs"/>
              </a:rPr>
              <a:t>практик освоєння </a:t>
            </a:r>
            <a:r>
              <a:rPr lang="ru-RU" sz="2400" kern="0" dirty="0">
                <a:solidFill>
                  <a:schemeClr val="accent2"/>
                </a:solidFill>
                <a:latin typeface="Bookman Old Style" panose="02050604050505020204" pitchFamily="18" charset="0"/>
                <a:ea typeface="+mj-ea"/>
                <a:cs typeface="+mj-cs"/>
              </a:rPr>
              <a:t>космічного </a:t>
            </a:r>
            <a:r>
              <a:rPr lang="ru-RU" sz="2400" kern="0" dirty="0" smtClean="0">
                <a:solidFill>
                  <a:schemeClr val="accent2"/>
                </a:solidFill>
                <a:latin typeface="Bookman Old Style" panose="02050604050505020204" pitchFamily="18" charset="0"/>
                <a:ea typeface="+mj-ea"/>
                <a:cs typeface="+mj-cs"/>
              </a:rPr>
              <a:t>простору</a:t>
            </a:r>
            <a:endParaRPr lang="uk-UA" sz="2400" kern="0" dirty="0">
              <a:solidFill>
                <a:schemeClr val="accent2"/>
              </a:solidFill>
              <a:latin typeface="Bookman Old Style" panose="02050604050505020204" pitchFamily="18" charset="0"/>
              <a:ea typeface="+mj-ea"/>
              <a:cs typeface="+mj-cs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264" y="3573016"/>
            <a:ext cx="2229163" cy="3024336"/>
          </a:xfrm>
          <a:prstGeom prst="snip2DiagRect">
            <a:avLst>
              <a:gd name="adj1" fmla="val 1388"/>
              <a:gd name="adj2" fmla="val 5474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428010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D:\Лілія\рабочий стол 24.05.12\Кравчук найцікавіше\на оформление\КПІ - 1930. Сторінка з праці М. Кравчук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397638">
            <a:off x="227216" y="1413308"/>
            <a:ext cx="2376264" cy="2951504"/>
          </a:xfrm>
          <a:prstGeom prst="snip2DiagRect">
            <a:avLst>
              <a:gd name="adj1" fmla="val 0"/>
              <a:gd name="adj2" fmla="val 5474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3" descr="D:\Лілія\рабочий стол 24.05.12\Кравчук найцікавіше\618-7_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77398">
            <a:off x="961119" y="3549726"/>
            <a:ext cx="2220899" cy="2442989"/>
          </a:xfrm>
          <a:prstGeom prst="snip2DiagRect">
            <a:avLst>
              <a:gd name="adj1" fmla="val 0"/>
              <a:gd name="adj2" fmla="val 5474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453100958"/>
              </p:ext>
            </p:extLst>
          </p:nvPr>
        </p:nvGraphicFramePr>
        <p:xfrm>
          <a:off x="2688242" y="548681"/>
          <a:ext cx="6204238" cy="5170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899592" y="-50256"/>
            <a:ext cx="7130478" cy="5693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100" b="1" i="1" kern="0" dirty="0">
                <a:solidFill>
                  <a:schemeClr val="accent5">
                    <a:lumMod val="60000"/>
                    <a:lumOff val="40000"/>
                  </a:schemeClr>
                </a:solidFill>
                <a:latin typeface="Bookman Old Style" panose="02050604050505020204" pitchFamily="18" charset="0"/>
                <a:ea typeface="+mj-ea"/>
                <a:cs typeface="+mj-cs"/>
              </a:rPr>
              <a:t>Викладацька і наукова робота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316096" y="6059346"/>
            <a:ext cx="582790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900" i="1" dirty="0" smtClean="0">
                <a:solidFill>
                  <a:schemeClr val="accent5"/>
                </a:solidFill>
                <a:latin typeface="Bookman Old Style" panose="02050604050505020204" pitchFamily="18" charset="0"/>
              </a:rPr>
              <a:t>… «Америк» </a:t>
            </a:r>
            <a:r>
              <a:rPr lang="uk-UA" sz="1900" i="1" dirty="0">
                <a:solidFill>
                  <a:schemeClr val="accent5"/>
                </a:solidFill>
                <a:latin typeface="Bookman Old Style" panose="02050604050505020204" pitchFamily="18" charset="0"/>
              </a:rPr>
              <a:t>на світі багато, </a:t>
            </a:r>
            <a:r>
              <a:rPr lang="uk-UA" sz="1900" i="1" dirty="0" smtClean="0">
                <a:solidFill>
                  <a:schemeClr val="accent5"/>
                </a:solidFill>
                <a:latin typeface="Bookman Old Style" panose="02050604050505020204" pitchFamily="18" charset="0"/>
              </a:rPr>
              <a:t>а Батьківщина - </a:t>
            </a:r>
            <a:r>
              <a:rPr lang="uk-UA" sz="1900" i="1" dirty="0">
                <a:solidFill>
                  <a:schemeClr val="accent5"/>
                </a:solidFill>
                <a:latin typeface="Bookman Old Style" panose="02050604050505020204" pitchFamily="18" charset="0"/>
              </a:rPr>
              <a:t>одна </a:t>
            </a:r>
            <a:r>
              <a:rPr lang="uk-UA" sz="1900" i="1" dirty="0" smtClean="0">
                <a:solidFill>
                  <a:schemeClr val="accent5"/>
                </a:solidFill>
                <a:latin typeface="Bookman Old Style" panose="02050604050505020204" pitchFamily="18" charset="0"/>
              </a:rPr>
              <a:t>й </a:t>
            </a:r>
            <a:r>
              <a:rPr lang="uk-UA" sz="1900" i="1" dirty="0">
                <a:solidFill>
                  <a:schemeClr val="accent5"/>
                </a:solidFill>
                <a:latin typeface="Bookman Old Style" panose="02050604050505020204" pitchFamily="18" charset="0"/>
              </a:rPr>
              <a:t>проміняти її </a:t>
            </a:r>
            <a:r>
              <a:rPr lang="uk-UA" sz="1900" i="1" dirty="0" smtClean="0">
                <a:solidFill>
                  <a:schemeClr val="accent5"/>
                </a:solidFill>
                <a:latin typeface="Bookman Old Style" panose="02050604050505020204" pitchFamily="18" charset="0"/>
              </a:rPr>
              <a:t>ні на що </a:t>
            </a:r>
            <a:r>
              <a:rPr lang="uk-UA" sz="1900" i="1" dirty="0" smtClean="0">
                <a:solidFill>
                  <a:schemeClr val="accent5"/>
                </a:solidFill>
                <a:latin typeface="Bookman Old Style" panose="02050604050505020204" pitchFamily="18" charset="0"/>
              </a:rPr>
              <a:t>не проміняю…</a:t>
            </a:r>
            <a:endParaRPr lang="uk-UA" sz="1900" i="1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139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80438" y="1849703"/>
            <a:ext cx="3924186" cy="2160240"/>
          </a:xfrm>
          <a:prstGeom prst="snip2DiagRect">
            <a:avLst>
              <a:gd name="adj1" fmla="val 0"/>
              <a:gd name="adj2" fmla="val 5474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Прямоугольник 1"/>
          <p:cNvSpPr/>
          <p:nvPr/>
        </p:nvSpPr>
        <p:spPr>
          <a:xfrm>
            <a:off x="367154" y="0"/>
            <a:ext cx="5641288" cy="56938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3100" b="1" i="1" kern="0" dirty="0">
                <a:solidFill>
                  <a:schemeClr val="accent6">
                    <a:lumMod val="75000"/>
                  </a:schemeClr>
                </a:solidFill>
                <a:latin typeface="Bookman Old Style" panose="02050604050505020204" pitchFamily="18" charset="0"/>
                <a:ea typeface="+mj-ea"/>
                <a:cs typeface="+mj-cs"/>
              </a:rPr>
              <a:t>Тяжкий період репресій </a:t>
            </a:r>
            <a:endParaRPr lang="ru-RU" sz="3100" b="1" i="1" kern="0" dirty="0">
              <a:solidFill>
                <a:schemeClr val="accent6">
                  <a:lumMod val="75000"/>
                </a:schemeClr>
              </a:solidFill>
              <a:latin typeface="Bookman Old Style" panose="02050604050505020204" pitchFamily="18" charset="0"/>
              <a:ea typeface="+mj-ea"/>
              <a:cs typeface="+mj-cs"/>
            </a:endParaRPr>
          </a:p>
        </p:txBody>
      </p:sp>
      <p:pic>
        <p:nvPicPr>
          <p:cNvPr id="6" name="Picture 2" descr="C:\Users\Котя\Desktop\Osoba.jpg"/>
          <p:cNvPicPr>
            <a:picLocks noChangeAspect="1" noChangeArrowheads="1"/>
          </p:cNvPicPr>
          <p:nvPr/>
        </p:nvPicPr>
        <p:blipFill rotWithShape="1">
          <a:blip r:embed="rId3" cstate="print"/>
          <a:srcRect l="1927" t="19961" r="2768" b="5856"/>
          <a:stretch/>
        </p:blipFill>
        <p:spPr bwMode="auto">
          <a:xfrm>
            <a:off x="683568" y="1045420"/>
            <a:ext cx="3415186" cy="1997562"/>
          </a:xfrm>
          <a:prstGeom prst="snip2DiagRect">
            <a:avLst>
              <a:gd name="adj1" fmla="val 0"/>
              <a:gd name="adj2" fmla="val 5474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4" descr="image004"/>
          <p:cNvPicPr>
            <a:picLocks noChangeAspect="1" noChangeArrowheads="1"/>
          </p:cNvPicPr>
          <p:nvPr/>
        </p:nvPicPr>
        <p:blipFill rotWithShape="1">
          <a:blip r:embed="rId4" cstate="print"/>
          <a:srcRect l="6620" r="7052" b="87746"/>
          <a:stretch/>
        </p:blipFill>
        <p:spPr bwMode="auto">
          <a:xfrm>
            <a:off x="5027294" y="1037816"/>
            <a:ext cx="3960440" cy="481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3854786" y="515779"/>
            <a:ext cx="57241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1937 року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газеті "Комуніст" з'явилася стаття-донос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3241235"/>
            <a:ext cx="46805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21 лютого 1938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року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було заарештовано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b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 визнали «націоналістом, шпигуном»</a:t>
            </a: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23928" y="4797152"/>
            <a:ext cx="504896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23 вересня 1938 </a:t>
            </a:r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року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ученого Михайла Кравчука було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засуджено на 20 років тюремного ув'язнення та 5 років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заслання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12" name="Picture 2" descr="C:\Documents and Settings\Администратор\Рабочий стол\f7ab483fb64b37b24e08d4e560371a1a.tiff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95536" y="4305335"/>
            <a:ext cx="3240088" cy="2374900"/>
          </a:xfrm>
          <a:prstGeom prst="snip2DiagRect">
            <a:avLst>
              <a:gd name="adj1" fmla="val 0"/>
              <a:gd name="adj2" fmla="val 5474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лубина">
  <a:themeElements>
    <a:clrScheme name="Глубина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Глубина">
      <a:majorFont>
        <a:latin typeface="Corbel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убина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Глубина</Template>
  <TotalTime>1308</TotalTime>
  <Words>403</Words>
  <Application>Microsoft Office PowerPoint</Application>
  <PresentationFormat>Экран (4:3)</PresentationFormat>
  <Paragraphs>59</Paragraphs>
  <Slides>13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Глубина</vt:lpstr>
      <vt:lpstr>Життя видатних математиків  Поетова Вероніка, учениця 9 класу  Володимирівської ЗОШ І-ІІ ступенів Соледарської міської ради Донецької області Керівник : Момотова Л.М.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Учні, гідні свого вчителя</vt:lpstr>
      <vt:lpstr>Презентация PowerPoint</vt:lpstr>
      <vt:lpstr>Презентация PowerPoint</vt:lpstr>
      <vt:lpstr>Презентация PowerPoint</vt:lpstr>
      <vt:lpstr>Незлічений внесок у світову науку</vt:lpstr>
      <vt:lpstr>Незлічений внесок у світову науку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Життя великих математиків.</dc:title>
  <dc:creator>Любушка</dc:creator>
  <cp:lastModifiedBy>Admin</cp:lastModifiedBy>
  <cp:revision>62</cp:revision>
  <dcterms:created xsi:type="dcterms:W3CDTF">2020-11-29T15:36:26Z</dcterms:created>
  <dcterms:modified xsi:type="dcterms:W3CDTF">2020-12-14T17:25:25Z</dcterms:modified>
</cp:coreProperties>
</file>