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559" autoAdjust="0"/>
  </p:normalViewPr>
  <p:slideViewPr>
    <p:cSldViewPr snapToGrid="0">
      <p:cViewPr varScale="1">
        <p:scale>
          <a:sx n="105" d="100"/>
          <a:sy n="105" d="100"/>
        </p:scale>
        <p:origin x="7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23BFB-8EEC-4196-B4AA-30864F59CA01}" type="datetimeFigureOut">
              <a:rPr lang="uk-UA" smtClean="0"/>
              <a:t>16.12.2020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5DD84-F02C-45CE-9072-5986A27C6E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0675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DD84-F02C-45CE-9072-5986A27C6EFE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927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80A2898-DCA9-4792-AF96-8F8C7568D62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9BB5D05-821B-4FF7-9391-B3F66733E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007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2898-DCA9-4792-AF96-8F8C7568D62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5D05-821B-4FF7-9391-B3F66733E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51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2898-DCA9-4792-AF96-8F8C7568D62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5D05-821B-4FF7-9391-B3F66733E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619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2898-DCA9-4792-AF96-8F8C7568D62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5D05-821B-4FF7-9391-B3F66733E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98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2898-DCA9-4792-AF96-8F8C7568D62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5D05-821B-4FF7-9391-B3F66733E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001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2898-DCA9-4792-AF96-8F8C7568D62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5D05-821B-4FF7-9391-B3F66733E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042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2898-DCA9-4792-AF96-8F8C7568D62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5D05-821B-4FF7-9391-B3F66733E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594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2898-DCA9-4792-AF96-8F8C7568D62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5D05-821B-4FF7-9391-B3F66733E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31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2898-DCA9-4792-AF96-8F8C7568D62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5D05-821B-4FF7-9391-B3F66733E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56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2898-DCA9-4792-AF96-8F8C7568D62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5D05-821B-4FF7-9391-B3F66733E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75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2898-DCA9-4792-AF96-8F8C7568D62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5D05-821B-4FF7-9391-B3F66733E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52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2898-DCA9-4792-AF96-8F8C7568D62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5D05-821B-4FF7-9391-B3F66733E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36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2898-DCA9-4792-AF96-8F8C7568D62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5D05-821B-4FF7-9391-B3F66733E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4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2898-DCA9-4792-AF96-8F8C7568D62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5D05-821B-4FF7-9391-B3F66733E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99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2898-DCA9-4792-AF96-8F8C7568D62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5D05-821B-4FF7-9391-B3F66733E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36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2898-DCA9-4792-AF96-8F8C7568D62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5D05-821B-4FF7-9391-B3F66733E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29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2898-DCA9-4792-AF96-8F8C7568D62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5D05-821B-4FF7-9391-B3F66733E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61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0A2898-DCA9-4792-AF96-8F8C7568D62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BB5D05-821B-4FF7-9391-B3F66733E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856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B%D0%B0%D0%BF%D0%BB%D0%B0%D1%81" TargetMode="External"/><Relationship Id="rId13" Type="http://schemas.openxmlformats.org/officeDocument/2006/relationships/hyperlink" Target="https://uk.wikipedia.org/wiki/%D0%A0%D0%BE%D1%81%D1%96%D1%8F" TargetMode="External"/><Relationship Id="rId18" Type="http://schemas.openxmlformats.org/officeDocument/2006/relationships/hyperlink" Target="https://uk.wikipedia.org/wiki/%D0%9F%D0%B5%D1%82%D0%B5%D1%80%D0%B1%D1%83%D1%80%D0%B7%D1%8C%D0%BA%D0%B8%D0%B9_%D1%83%D0%BD%D1%96%D0%B2%D0%B5%D1%80%D1%81%D0%B8%D1%82%D0%B5%D1%82" TargetMode="External"/><Relationship Id="rId26" Type="http://schemas.openxmlformats.org/officeDocument/2006/relationships/image" Target="../media/image15.jpeg"/><Relationship Id="rId3" Type="http://schemas.openxmlformats.org/officeDocument/2006/relationships/hyperlink" Target="https://uk.wikipedia.org/wiki/1828" TargetMode="External"/><Relationship Id="rId21" Type="http://schemas.openxmlformats.org/officeDocument/2006/relationships/hyperlink" Target="https://uk.wikipedia.org/wiki/1830" TargetMode="External"/><Relationship Id="rId7" Type="http://schemas.openxmlformats.org/officeDocument/2006/relationships/hyperlink" Target="https://uk.wikipedia.org/wiki/%D0%9E%D2%91%D1%8E%D1%81%D1%82%D0%B5%D0%BD-%D0%9B%D1%83%D1%97_%D0%9A%D0%BE%D1%88%D1%96" TargetMode="External"/><Relationship Id="rId12" Type="http://schemas.openxmlformats.org/officeDocument/2006/relationships/hyperlink" Target="https://uk.wikipedia.org/wiki/%D0%A4%D1%80%D0%B0%D0%BD%D1%86%D1%96%D1%8F" TargetMode="External"/><Relationship Id="rId17" Type="http://schemas.openxmlformats.org/officeDocument/2006/relationships/hyperlink" Target="https://uk.wikipedia.org/wiki/%D0%9F%D1%80%D0%BE%D1%84%D0%B5%D1%81%D0%BE%D1%80" TargetMode="External"/><Relationship Id="rId25" Type="http://schemas.openxmlformats.org/officeDocument/2006/relationships/image" Target="../media/image14.jpg"/><Relationship Id="rId2" Type="http://schemas.openxmlformats.org/officeDocument/2006/relationships/hyperlink" Target="https://uk.wikipedia.org/wiki/1822" TargetMode="External"/><Relationship Id="rId16" Type="http://schemas.openxmlformats.org/officeDocument/2006/relationships/hyperlink" Target="https://uk.wikipedia.org/wiki/%D0%90%D0%BC%D0%BF%D0%B5%D1%80_%D0%90%D0%BD%D1%80%D0%B5_%D0%9C%D0%B0%D1%80%D1%96" TargetMode="External"/><Relationship Id="rId20" Type="http://schemas.openxmlformats.org/officeDocument/2006/relationships/hyperlink" Target="https://uk.wikipedia.org/wiki/%D0%9F%D0%B5%D1%82%D0%B5%D1%80%D0%B1%D1%83%D1%80%D0%B7%D1%8C%D0%BA%D0%B8%D0%B9_%D0%B4%D0%B5%D1%80%D0%B6%D0%B0%D0%B2%D0%BD%D0%B8%D0%B9_%D1%83%D0%BD%D1%96%D0%B2%D0%B5%D1%80%D1%81%D0%B8%D1%82%D0%B5%D1%82_%D1%88%D0%BB%D1%8F%D1%85%D1%96%D0%B2_%D1%81%D0%BF%D0%BE%D0%BB%D1%83%D1%87%D0%B5%D0%BD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0%D0%BC%D0%BF%D0%B5%D1%80" TargetMode="External"/><Relationship Id="rId11" Type="http://schemas.openxmlformats.org/officeDocument/2006/relationships/hyperlink" Target="https://uk.wikipedia.org/wiki/%D0%86%D0%BD%D1%82%D0%B5%D0%B3%D1%80%D0%B0%D0%BB%D1%8C%D0%BD%D0%B5_%D1%87%D0%B8%D1%81%D0%BB%D0%B5%D0%BD%D0%BD%D1%8F" TargetMode="External"/><Relationship Id="rId24" Type="http://schemas.openxmlformats.org/officeDocument/2006/relationships/image" Target="../media/image13.jpg"/><Relationship Id="rId5" Type="http://schemas.openxmlformats.org/officeDocument/2006/relationships/hyperlink" Target="https://uk.wikipedia.org/wiki/%D0%9F%D0%B0%D1%80%D0%B8%D0%B6" TargetMode="External"/><Relationship Id="rId15" Type="http://schemas.openxmlformats.org/officeDocument/2006/relationships/hyperlink" Target="https://uk.wikipedia.org/wiki/%D0%9B%D0%B0%D0%BF%D0%BB%D0%B0%D1%81_%D0%9F'%D1%94%D1%80_%D0%A1%D0%B8%D0%BC%D0%BE%D0%BD" TargetMode="External"/><Relationship Id="rId23" Type="http://schemas.openxmlformats.org/officeDocument/2006/relationships/image" Target="../media/image12.jpeg"/><Relationship Id="rId10" Type="http://schemas.openxmlformats.org/officeDocument/2006/relationships/hyperlink" Target="https://uk.wikipedia.org/wiki/%D0%96%D0%B0%D0%BD_%D0%91%D0%B0%D1%82%D0%B8%D1%81%D1%82_%D0%96%D0%BE%D0%B7%D0%B5%D1%84_%D0%A4%D1%83%D1%80'%D1%94" TargetMode="External"/><Relationship Id="rId19" Type="http://schemas.openxmlformats.org/officeDocument/2006/relationships/hyperlink" Target="https://uk.wikipedia.org/wiki/%D0%9C%D0%BE%D1%80%D1%81%D1%8C%D0%BA%D0%B8%D0%B9_%D0%BA%D0%B0%D0%B4%D0%B5%D1%82%D1%81%D1%8C%D0%BA%D0%B8%D0%B9_%D0%BA%D0%BE%D1%80%D0%BF%D1%83%D1%81" TargetMode="External"/><Relationship Id="rId4" Type="http://schemas.openxmlformats.org/officeDocument/2006/relationships/hyperlink" Target="https://uk.wikipedia.org/wiki/%D0%9A%D0%BE%D0%BB%D0%B5%D0%B6_%D0%B4%D0%B5_%D0%A4%D1%80%D0%B0%D0%BD%D1%81" TargetMode="External"/><Relationship Id="rId9" Type="http://schemas.openxmlformats.org/officeDocument/2006/relationships/hyperlink" Target="https://uk.wikipedia.org/wiki/%D0%A1%D1%96%D0%BC%D0%B5%D0%BE%D0%BD-%D0%94%D0%B5%D0%BD%D1%96_%D0%9F%D1%83%D0%B0%D1%81%D1%81%D0%BE%D0%BD" TargetMode="External"/><Relationship Id="rId14" Type="http://schemas.openxmlformats.org/officeDocument/2006/relationships/hyperlink" Target="https://uk.wikipedia.org/wiki/%D0%A1%D0%B0%D0%BD%D0%BA%D1%82-%D0%9F%D0%B5%D1%82%D0%B5%D1%80%D0%B1%D1%83%D1%80%D0%B3" TargetMode="External"/><Relationship Id="rId22" Type="http://schemas.openxmlformats.org/officeDocument/2006/relationships/hyperlink" Target="https://uk.wikipedia.org/wiki/%D0%A4%D1%80%D0%B0%D0%BD%D1%86%D1%83%D0%B7%D1%8C%D0%BA%D0%B0_%D0%B0%D0%BA%D0%B0%D0%B4%D0%B5%D0%BC%D1%96%D1%8F_%D0%BD%D0%B0%D1%83%D0%BA" TargetMode="External"/><Relationship Id="rId27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uk.wikipedia.org/wiki/1848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uk.wikipedia.org/wiki/185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C%D0%BD%D0%BE%D0%B3%D0%BE%D1%87%D0%BB%D0%B5%D0%BD" TargetMode="External"/><Relationship Id="rId5" Type="http://schemas.openxmlformats.org/officeDocument/2006/relationships/hyperlink" Target="https://uk.wikipedia.org/wiki/%D0%9A%D0%B2%D0%B0%D0%B4%D1%80%D0%B0%D1%82%D0%BD%D0%B8%D0%B9_%D0%BA%D0%BE%D1%80%D1%96%D0%BD%D1%8C" TargetMode="External"/><Relationship Id="rId4" Type="http://schemas.openxmlformats.org/officeDocument/2006/relationships/hyperlink" Target="https://uk.wikipedia.org/wiki/%D0%86%D0%BD%D1%82%D0%B5%D0%B3%D1%80%D0%B0%D0%BB" TargetMode="Externa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9979" y="3128017"/>
            <a:ext cx="10131425" cy="1773167"/>
          </a:xfrm>
        </p:spPr>
        <p:txBody>
          <a:bodyPr>
            <a:normAutofit fontScale="90000"/>
          </a:bodyPr>
          <a:lstStyle/>
          <a:p>
            <a:pPr algn="r"/>
            <a:r>
              <a:rPr lang="uk-UA" sz="44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Михайло </a:t>
            </a:r>
            <a:r>
              <a:rPr lang="uk-UA" sz="4400" dirty="0" err="1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васильович</a:t>
            </a:r>
            <a:r>
              <a:rPr lang="uk-UA" sz="44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uk-UA" sz="4400" dirty="0" err="1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остроградський</a:t>
            </a:r>
            <a:r>
              <a:rPr lang="uk-UA" sz="44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uk-UA" sz="2800" dirty="0" smtClean="0">
                <a:latin typeface="Bahnschrift SemiBold Condensed" panose="020B0502040204020203" pitchFamily="34" charset="0"/>
              </a:rPr>
              <a:t/>
            </a:r>
            <a:br>
              <a:rPr lang="uk-UA" sz="2800" dirty="0" smtClean="0">
                <a:latin typeface="Bahnschrift SemiBold Condensed" panose="020B0502040204020203" pitchFamily="34" charset="0"/>
              </a:rPr>
            </a:br>
            <a:r>
              <a:rPr lang="uk-UA" sz="2800" dirty="0" smtClean="0">
                <a:latin typeface="Bahnschrift SemiBold Condensed" panose="020B0502040204020203" pitchFamily="34" charset="0"/>
              </a:rPr>
              <a:t>підготувала:</a:t>
            </a:r>
            <a:br>
              <a:rPr lang="uk-UA" sz="2800" dirty="0" smtClean="0">
                <a:latin typeface="Bahnschrift SemiBold Condensed" panose="020B0502040204020203" pitchFamily="34" charset="0"/>
              </a:rPr>
            </a:br>
            <a:r>
              <a:rPr lang="uk-UA" sz="2800" dirty="0" err="1" smtClean="0">
                <a:latin typeface="Bahnschrift SemiBold Condensed" panose="020B0502040204020203" pitchFamily="34" charset="0"/>
              </a:rPr>
              <a:t>іващенко</a:t>
            </a:r>
            <a:r>
              <a:rPr lang="uk-UA" sz="2800" dirty="0" smtClean="0">
                <a:latin typeface="Bahnschrift SemiBold Condensed" panose="020B0502040204020203" pitchFamily="34" charset="0"/>
              </a:rPr>
              <a:t> поліна</a:t>
            </a:r>
            <a:br>
              <a:rPr lang="uk-UA" sz="2800" dirty="0" smtClean="0">
                <a:latin typeface="Bahnschrift SemiBold Condensed" panose="020B0502040204020203" pitchFamily="34" charset="0"/>
              </a:rPr>
            </a:br>
            <a:r>
              <a:rPr lang="uk-UA" sz="2800" dirty="0" smtClean="0">
                <a:latin typeface="Bahnschrift SemiBold Condensed" panose="020B0502040204020203" pitchFamily="34" charset="0"/>
              </a:rPr>
              <a:t>учениця 10 класу </a:t>
            </a:r>
            <a:r>
              <a:rPr lang="uk-UA" sz="2800" dirty="0" err="1" smtClean="0">
                <a:latin typeface="Bahnschrift SemiBold Condensed" panose="020B0502040204020203" pitchFamily="34" charset="0"/>
              </a:rPr>
              <a:t>парасковіївської</a:t>
            </a:r>
            <a:r>
              <a:rPr lang="uk-UA" sz="2800" dirty="0" smtClean="0">
                <a:latin typeface="Bahnschrift SemiBold Condensed" panose="020B0502040204020203" pitchFamily="34" charset="0"/>
              </a:rPr>
              <a:t/>
            </a:r>
            <a:br>
              <a:rPr lang="uk-UA" sz="2800" dirty="0" smtClean="0">
                <a:latin typeface="Bahnschrift SemiBold Condensed" panose="020B0502040204020203" pitchFamily="34" charset="0"/>
              </a:rPr>
            </a:br>
            <a:r>
              <a:rPr lang="uk-UA" sz="2800" dirty="0" smtClean="0">
                <a:latin typeface="Bahnschrift SemiBold Condensed" panose="020B0502040204020203" pitchFamily="34" charset="0"/>
              </a:rPr>
              <a:t>загальноосвітньої школи і-</a:t>
            </a:r>
            <a:r>
              <a:rPr lang="uk-UA" sz="2800" dirty="0" err="1" smtClean="0">
                <a:latin typeface="Bahnschrift SemiBold Condensed" panose="020B0502040204020203" pitchFamily="34" charset="0"/>
              </a:rPr>
              <a:t>ііі</a:t>
            </a:r>
            <a:r>
              <a:rPr lang="uk-UA" sz="2800" dirty="0" smtClean="0">
                <a:latin typeface="Bahnschrift SemiBold Condensed" panose="020B0502040204020203" pitchFamily="34" charset="0"/>
              </a:rPr>
              <a:t> ступенів</a:t>
            </a:r>
            <a:r>
              <a:rPr lang="uk-UA" sz="2800" dirty="0">
                <a:latin typeface="Bahnschrift SemiBold Condensed" panose="020B0502040204020203" pitchFamily="34" charset="0"/>
              </a:rPr>
              <a:t/>
            </a:r>
            <a:br>
              <a:rPr lang="uk-UA" sz="2800" dirty="0">
                <a:latin typeface="Bahnschrift SemiBold Condensed" panose="020B0502040204020203" pitchFamily="34" charset="0"/>
              </a:rPr>
            </a:br>
            <a:r>
              <a:rPr lang="uk-UA" sz="2800" dirty="0" err="1" smtClean="0">
                <a:latin typeface="Bahnschrift SemiBold Condensed" panose="020B0502040204020203" pitchFamily="34" charset="0"/>
              </a:rPr>
              <a:t>соледарської</a:t>
            </a:r>
            <a:r>
              <a:rPr lang="uk-UA" sz="2800" dirty="0" smtClean="0">
                <a:latin typeface="Bahnschrift SemiBold Condensed" panose="020B0502040204020203" pitchFamily="34" charset="0"/>
              </a:rPr>
              <a:t> міської ради</a:t>
            </a:r>
            <a:br>
              <a:rPr lang="uk-UA" sz="2800" dirty="0" smtClean="0">
                <a:latin typeface="Bahnschrift SemiBold Condensed" panose="020B0502040204020203" pitchFamily="34" charset="0"/>
              </a:rPr>
            </a:br>
            <a:r>
              <a:rPr lang="uk-UA" sz="2800" dirty="0" smtClean="0">
                <a:latin typeface="Bahnschrift SemiBold Condensed" panose="020B0502040204020203" pitchFamily="34" charset="0"/>
              </a:rPr>
              <a:t>керівник: </a:t>
            </a:r>
            <a:br>
              <a:rPr lang="uk-UA" sz="2800" dirty="0" smtClean="0">
                <a:latin typeface="Bahnschrift SemiBold Condensed" panose="020B0502040204020203" pitchFamily="34" charset="0"/>
              </a:rPr>
            </a:br>
            <a:r>
              <a:rPr lang="uk-UA" sz="2800" dirty="0" err="1" smtClean="0">
                <a:latin typeface="Bahnschrift SemiBold Condensed" panose="020B0502040204020203" pitchFamily="34" charset="0"/>
              </a:rPr>
              <a:t>ятченко</a:t>
            </a:r>
            <a:r>
              <a:rPr lang="uk-UA" sz="2800" dirty="0" smtClean="0">
                <a:latin typeface="Bahnschrift SemiBold Condensed" panose="020B0502040204020203" pitchFamily="34" charset="0"/>
              </a:rPr>
              <a:t> </a:t>
            </a:r>
            <a:r>
              <a:rPr lang="uk-UA" sz="2800" dirty="0" err="1" smtClean="0">
                <a:latin typeface="Bahnschrift SemiBold Condensed" panose="020B0502040204020203" pitchFamily="34" charset="0"/>
              </a:rPr>
              <a:t>ірина</a:t>
            </a:r>
            <a:r>
              <a:rPr lang="uk-UA" sz="2800" dirty="0" smtClean="0">
                <a:latin typeface="Bahnschrift SemiBold Condensed" panose="020B0502040204020203" pitchFamily="34" charset="0"/>
              </a:rPr>
              <a:t> </a:t>
            </a:r>
            <a:r>
              <a:rPr lang="uk-UA" sz="2800" dirty="0" err="1" smtClean="0">
                <a:latin typeface="Bahnschrift SemiBold Condensed" panose="020B0502040204020203" pitchFamily="34" charset="0"/>
              </a:rPr>
              <a:t>миколаївна</a:t>
            </a:r>
            <a:r>
              <a:rPr lang="uk-UA" sz="2800" dirty="0" smtClean="0">
                <a:latin typeface="Bahnschrift SemiBold Condensed" panose="020B0502040204020203" pitchFamily="34" charset="0"/>
              </a:rPr>
              <a:t/>
            </a:r>
            <a:br>
              <a:rPr lang="uk-UA" sz="2800" dirty="0" smtClean="0">
                <a:latin typeface="Bahnschrift SemiBold Condensed" panose="020B0502040204020203" pitchFamily="34" charset="0"/>
              </a:rPr>
            </a:br>
            <a:r>
              <a:rPr lang="uk-UA" sz="2800" dirty="0" smtClean="0">
                <a:latin typeface="Bahnschrift SemiBold Condensed" panose="020B0502040204020203" pitchFamily="34" charset="0"/>
              </a:rPr>
              <a:t>вчитель математики</a:t>
            </a:r>
            <a:br>
              <a:rPr lang="uk-UA" sz="2800" dirty="0" smtClean="0">
                <a:latin typeface="Bahnschrift SemiBold Condensed" panose="020B0502040204020203" pitchFamily="34" charset="0"/>
              </a:rPr>
            </a:br>
            <a:r>
              <a:rPr lang="uk-UA" sz="2800" dirty="0" err="1">
                <a:latin typeface="Bahnschrift SemiBold Condensed" panose="020B0502040204020203" pitchFamily="34" charset="0"/>
              </a:rPr>
              <a:t>парасковіївської</a:t>
            </a:r>
            <a:r>
              <a:rPr lang="uk-UA" sz="2800" dirty="0">
                <a:latin typeface="Bahnschrift SemiBold Condensed" panose="020B0502040204020203" pitchFamily="34" charset="0"/>
              </a:rPr>
              <a:t/>
            </a:r>
            <a:br>
              <a:rPr lang="uk-UA" sz="2800" dirty="0">
                <a:latin typeface="Bahnschrift SemiBold Condensed" panose="020B0502040204020203" pitchFamily="34" charset="0"/>
              </a:rPr>
            </a:br>
            <a:r>
              <a:rPr lang="uk-UA" sz="2800" dirty="0">
                <a:latin typeface="Bahnschrift SemiBold Condensed" panose="020B0502040204020203" pitchFamily="34" charset="0"/>
              </a:rPr>
              <a:t>загальноосвітньої школи і-</a:t>
            </a:r>
            <a:r>
              <a:rPr lang="uk-UA" sz="2800" dirty="0" err="1">
                <a:latin typeface="Bahnschrift SemiBold Condensed" panose="020B0502040204020203" pitchFamily="34" charset="0"/>
              </a:rPr>
              <a:t>ііі</a:t>
            </a:r>
            <a:r>
              <a:rPr lang="uk-UA" sz="2800" dirty="0">
                <a:latin typeface="Bahnschrift SemiBold Condensed" panose="020B0502040204020203" pitchFamily="34" charset="0"/>
              </a:rPr>
              <a:t> ступенів</a:t>
            </a:r>
            <a:br>
              <a:rPr lang="uk-UA" sz="2800" dirty="0">
                <a:latin typeface="Bahnschrift SemiBold Condensed" panose="020B0502040204020203" pitchFamily="34" charset="0"/>
              </a:rPr>
            </a:br>
            <a:r>
              <a:rPr lang="uk-UA" sz="2800" dirty="0" smtClean="0">
                <a:latin typeface="Bahnschrift SemiBold Condensed" panose="020B0502040204020203" pitchFamily="34" charset="0"/>
              </a:rPr>
              <a:t/>
            </a:r>
            <a:br>
              <a:rPr lang="uk-UA" sz="2800" dirty="0" smtClean="0">
                <a:latin typeface="Bahnschrift SemiBold Condensed" panose="020B0502040204020203" pitchFamily="34" charset="0"/>
              </a:rPr>
            </a:br>
            <a:r>
              <a:rPr lang="uk-UA" sz="2800" dirty="0" smtClean="0">
                <a:latin typeface="Bahnschrift SemiBold Condensed" panose="020B0502040204020203" pitchFamily="34" charset="0"/>
              </a:rPr>
              <a:t> </a:t>
            </a:r>
            <a:r>
              <a:rPr lang="uk-UA" sz="2800" dirty="0" smtClean="0"/>
              <a:t/>
            </a:r>
            <a:br>
              <a:rPr lang="uk-UA" sz="2800" dirty="0" smtClean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6" y="680382"/>
            <a:ext cx="4081004" cy="54186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45270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1851" y="1215330"/>
            <a:ext cx="10920549" cy="10140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Bahnschrift Light Condensed" panose="020B0502040204020203" pitchFamily="34" charset="0"/>
              </a:rPr>
              <a:t>Михайло </a:t>
            </a:r>
            <a:r>
              <a:rPr lang="uk-UA" dirty="0" err="1" smtClean="0">
                <a:latin typeface="Bahnschrift Light Condensed" panose="020B0502040204020203" pitchFamily="34" charset="0"/>
              </a:rPr>
              <a:t>васильович</a:t>
            </a:r>
            <a:r>
              <a:rPr lang="uk-UA" dirty="0" smtClean="0">
                <a:latin typeface="Bahnschrift Light Condensed" panose="020B0502040204020203" pitchFamily="34" charset="0"/>
              </a:rPr>
              <a:t> </a:t>
            </a:r>
            <a:r>
              <a:rPr lang="uk-UA" dirty="0" err="1" smtClean="0">
                <a:latin typeface="Bahnschrift Light Condensed" panose="020B0502040204020203" pitchFamily="34" charset="0"/>
              </a:rPr>
              <a:t>остроградський</a:t>
            </a:r>
            <a:r>
              <a:rPr lang="uk-UA" dirty="0" smtClean="0">
                <a:latin typeface="Bahnschrift Light Condensed" panose="020B0502040204020203" pitchFamily="34" charset="0"/>
              </a:rPr>
              <a:t/>
            </a:r>
            <a:br>
              <a:rPr lang="uk-UA" dirty="0" smtClean="0">
                <a:latin typeface="Bahnschrift Light Condensed" panose="020B0502040204020203" pitchFamily="34" charset="0"/>
              </a:rPr>
            </a:br>
            <a:r>
              <a:rPr lang="uk-UA" dirty="0" smtClean="0">
                <a:latin typeface="Bahnschrift Light Condensed" panose="020B0502040204020203" pitchFamily="34" charset="0"/>
              </a:rPr>
              <a:t>-</a:t>
            </a:r>
            <a:br>
              <a:rPr lang="uk-UA" dirty="0" smtClean="0">
                <a:latin typeface="Bahnschrift Light Condensed" panose="020B0502040204020203" pitchFamily="34" charset="0"/>
              </a:rPr>
            </a:br>
            <a:r>
              <a:rPr lang="uk-UA" dirty="0" smtClean="0">
                <a:latin typeface="Bahnschrift Light Condensed" panose="020B0502040204020203" pitchFamily="34" charset="0"/>
              </a:rPr>
              <a:t>Геній, визнаний за життя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791" y="2347570"/>
            <a:ext cx="3116667" cy="38315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344217" y="3378926"/>
            <a:ext cx="3060214" cy="14230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2419">
            <a:off x="8087830" y="2312530"/>
            <a:ext cx="3303018" cy="8268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098" y="4127863"/>
            <a:ext cx="3039563" cy="15495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6763">
            <a:off x="212199" y="757646"/>
            <a:ext cx="2806237" cy="9814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0098" y="6179123"/>
            <a:ext cx="2576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 </a:t>
            </a:r>
            <a:r>
              <a:rPr lang="en-US" sz="2800" dirty="0" smtClean="0">
                <a:latin typeface="Arial Black" panose="020B0A04020102020204" pitchFamily="34" charset="0"/>
              </a:rPr>
              <a:t>1801 - 1861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15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2888" y="455894"/>
            <a:ext cx="10131425" cy="221221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400" dirty="0" err="1">
                <a:latin typeface="Bahnschrift Light Condensed" panose="020B0502040204020203" pitchFamily="34" charset="0"/>
              </a:rPr>
              <a:t>Нащадок</a:t>
            </a:r>
            <a:r>
              <a:rPr lang="ru-RU" sz="2400" dirty="0">
                <a:latin typeface="Bahnschrift Light Condensed" panose="020B0502040204020203" pitchFamily="34" charset="0"/>
              </a:rPr>
              <a:t> </a:t>
            </a:r>
            <a:r>
              <a:rPr lang="ru-RU" sz="2400" dirty="0" err="1">
                <a:latin typeface="Bahnschrift Light Condensed" panose="020B0502040204020203" pitchFamily="34" charset="0"/>
              </a:rPr>
              <a:t>старовинного</a:t>
            </a:r>
            <a:r>
              <a:rPr lang="ru-RU" sz="2400" dirty="0">
                <a:latin typeface="Bahnschrift Light Condensed" panose="020B0502040204020203" pitchFamily="34" charset="0"/>
              </a:rPr>
              <a:t> </a:t>
            </a:r>
            <a:r>
              <a:rPr lang="ru-RU" sz="2400" dirty="0" err="1">
                <a:latin typeface="Bahnschrift Light Condensed" panose="020B0502040204020203" pitchFamily="34" charset="0"/>
              </a:rPr>
              <a:t>козацького</a:t>
            </a:r>
            <a:r>
              <a:rPr lang="ru-RU" sz="2400" dirty="0">
                <a:latin typeface="Bahnschrift Light Condensed" panose="020B0502040204020203" pitchFamily="34" charset="0"/>
              </a:rPr>
              <a:t> роду </a:t>
            </a:r>
            <a:r>
              <a:rPr lang="ru-RU" sz="2400" dirty="0" err="1">
                <a:latin typeface="Bahnschrift Light Condensed" panose="020B0502040204020203" pitchFamily="34" charset="0"/>
              </a:rPr>
              <a:t>народився</a:t>
            </a:r>
            <a:r>
              <a:rPr lang="ru-RU" sz="2400" dirty="0">
                <a:latin typeface="Bahnschrift Light Condensed" panose="020B0502040204020203" pitchFamily="34" charset="0"/>
              </a:rPr>
              <a:t> 24 </a:t>
            </a:r>
            <a:r>
              <a:rPr lang="ru-RU" sz="2400" dirty="0" err="1">
                <a:latin typeface="Bahnschrift Light Condensed" panose="020B0502040204020203" pitchFamily="34" charset="0"/>
              </a:rPr>
              <a:t>вересня</a:t>
            </a:r>
            <a:r>
              <a:rPr lang="ru-RU" sz="2400" dirty="0">
                <a:latin typeface="Bahnschrift Light Condensed" panose="020B0502040204020203" pitchFamily="34" charset="0"/>
              </a:rPr>
              <a:t> 1801 року в </a:t>
            </a:r>
            <a:r>
              <a:rPr lang="ru-RU" sz="2400" dirty="0" err="1">
                <a:latin typeface="Bahnschrift Light Condensed" panose="020B0502040204020203" pitchFamily="34" charset="0"/>
              </a:rPr>
              <a:t>селі</a:t>
            </a:r>
            <a:r>
              <a:rPr lang="ru-RU" sz="2400" dirty="0">
                <a:latin typeface="Bahnschrift Light Condensed" panose="020B0502040204020203" pitchFamily="34" charset="0"/>
              </a:rPr>
              <a:t> </a:t>
            </a:r>
            <a:r>
              <a:rPr lang="ru-RU" sz="2400" dirty="0" err="1">
                <a:latin typeface="Bahnschrift Light Condensed" panose="020B0502040204020203" pitchFamily="34" charset="0"/>
              </a:rPr>
              <a:t>Пашенна</a:t>
            </a:r>
            <a:r>
              <a:rPr lang="ru-RU" sz="2400" dirty="0">
                <a:latin typeface="Bahnschrift Light Condensed" panose="020B0502040204020203" pitchFamily="34" charset="0"/>
              </a:rPr>
              <a:t> (зараз – </a:t>
            </a:r>
            <a:r>
              <a:rPr lang="ru-RU" sz="2400" dirty="0" err="1">
                <a:latin typeface="Bahnschrift Light Condensed" panose="020B0502040204020203" pitchFamily="34" charset="0"/>
              </a:rPr>
              <a:t>Пашенівка</a:t>
            </a:r>
            <a:r>
              <a:rPr lang="ru-RU" sz="2400" dirty="0">
                <a:latin typeface="Bahnschrift Light Condensed" panose="020B0502040204020203" pitchFamily="34" charset="0"/>
              </a:rPr>
              <a:t>) </a:t>
            </a:r>
            <a:r>
              <a:rPr lang="ru-RU" sz="2400" dirty="0" err="1">
                <a:latin typeface="Bahnschrift Light Condensed" panose="020B0502040204020203" pitchFamily="34" charset="0"/>
              </a:rPr>
              <a:t>Полтавської</a:t>
            </a:r>
            <a:r>
              <a:rPr lang="ru-RU" sz="2400" dirty="0">
                <a:latin typeface="Bahnschrift Light Condensed" panose="020B0502040204020203" pitchFamily="34" charset="0"/>
              </a:rPr>
              <a:t> </a:t>
            </a:r>
            <a:r>
              <a:rPr lang="ru-RU" sz="2400" dirty="0" err="1">
                <a:latin typeface="Bahnschrift Light Condensed" panose="020B0502040204020203" pitchFamily="34" charset="0"/>
              </a:rPr>
              <a:t>губернії</a:t>
            </a:r>
            <a:r>
              <a:rPr lang="ru-RU" sz="2400" dirty="0">
                <a:latin typeface="Bahnschrift Light Condensed" panose="020B0502040204020203" pitchFamily="34" charset="0"/>
              </a:rPr>
              <a:t>. </a:t>
            </a:r>
            <a:r>
              <a:rPr lang="ru-RU" sz="2400" dirty="0" err="1">
                <a:latin typeface="Bahnschrift Light Condensed" panose="020B0502040204020203" pitchFamily="34" charset="0"/>
              </a:rPr>
              <a:t>Молодий</a:t>
            </a:r>
            <a:r>
              <a:rPr lang="ru-RU" sz="2400" dirty="0">
                <a:latin typeface="Bahnschrift Light Condensed" panose="020B0502040204020203" pitchFamily="34" charset="0"/>
              </a:rPr>
              <a:t> </a:t>
            </a:r>
            <a:r>
              <a:rPr lang="ru-RU" sz="2400" dirty="0" err="1">
                <a:latin typeface="Bahnschrift Light Condensed" panose="020B0502040204020203" pitchFamily="34" charset="0"/>
              </a:rPr>
              <a:t>Остроградський</a:t>
            </a:r>
            <a:r>
              <a:rPr lang="ru-RU" sz="2400" dirty="0">
                <a:latin typeface="Bahnschrift Light Condensed" panose="020B0502040204020203" pitchFamily="34" charset="0"/>
              </a:rPr>
              <a:t> </a:t>
            </a:r>
            <a:r>
              <a:rPr lang="ru-RU" sz="2400" dirty="0" err="1">
                <a:latin typeface="Bahnschrift Light Condensed" panose="020B0502040204020203" pitchFamily="34" charset="0"/>
              </a:rPr>
              <a:t>мріяв</a:t>
            </a:r>
            <a:r>
              <a:rPr lang="ru-RU" sz="2400" dirty="0">
                <a:latin typeface="Bahnschrift Light Condensed" panose="020B0502040204020203" pitchFamily="34" charset="0"/>
              </a:rPr>
              <a:t> стати </a:t>
            </a:r>
            <a:r>
              <a:rPr lang="ru-RU" sz="2400" dirty="0" err="1">
                <a:latin typeface="Bahnschrift Light Condensed" panose="020B0502040204020203" pitchFamily="34" charset="0"/>
              </a:rPr>
              <a:t>військовим</a:t>
            </a:r>
            <a:r>
              <a:rPr lang="ru-RU" sz="2400" dirty="0">
                <a:latin typeface="Bahnschrift Light Condensed" panose="020B0502040204020203" pitchFamily="34" charset="0"/>
              </a:rPr>
              <a:t>, але </a:t>
            </a:r>
            <a:r>
              <a:rPr lang="ru-RU" sz="2400" dirty="0" err="1">
                <a:latin typeface="Bahnschrift Light Condensed" panose="020B0502040204020203" pitchFamily="34" charset="0"/>
              </a:rPr>
              <a:t>навчання</a:t>
            </a:r>
            <a:r>
              <a:rPr lang="ru-RU" sz="2400" dirty="0">
                <a:latin typeface="Bahnschrift Light Condensed" panose="020B0502040204020203" pitchFamily="34" charset="0"/>
              </a:rPr>
              <a:t> у </a:t>
            </a:r>
            <a:r>
              <a:rPr lang="ru-RU" sz="2400" dirty="0" err="1">
                <a:latin typeface="Bahnschrift Light Condensed" panose="020B0502040204020203" pitchFamily="34" charset="0"/>
              </a:rPr>
              <a:t>Харківському</a:t>
            </a:r>
            <a:r>
              <a:rPr lang="ru-RU" sz="2400" dirty="0">
                <a:latin typeface="Bahnschrift Light Condensed" panose="020B0502040204020203" pitchFamily="34" charset="0"/>
              </a:rPr>
              <a:t> </a:t>
            </a:r>
            <a:r>
              <a:rPr lang="ru-RU" sz="2400" dirty="0" err="1">
                <a:latin typeface="Bahnschrift Light Condensed" panose="020B0502040204020203" pitchFamily="34" charset="0"/>
              </a:rPr>
              <a:t>університеті</a:t>
            </a:r>
            <a:r>
              <a:rPr lang="ru-RU" sz="2400" dirty="0">
                <a:latin typeface="Bahnschrift Light Condensed" panose="020B0502040204020203" pitchFamily="34" charset="0"/>
              </a:rPr>
              <a:t> </a:t>
            </a:r>
            <a:r>
              <a:rPr lang="ru-RU" sz="2400" dirty="0" err="1">
                <a:latin typeface="Bahnschrift Light Condensed" panose="020B0502040204020203" pitchFamily="34" charset="0"/>
              </a:rPr>
              <a:t>вирішило</a:t>
            </a:r>
            <a:r>
              <a:rPr lang="ru-RU" sz="2400" dirty="0">
                <a:latin typeface="Bahnschrift Light Condensed" panose="020B0502040204020203" pitchFamily="34" charset="0"/>
              </a:rPr>
              <a:t> долю </a:t>
            </a:r>
            <a:r>
              <a:rPr lang="ru-RU" sz="2400" dirty="0" err="1">
                <a:latin typeface="Bahnschrift Light Condensed" panose="020B0502040204020203" pitchFamily="34" charset="0"/>
              </a:rPr>
              <a:t>майбутнього</a:t>
            </a:r>
            <a:r>
              <a:rPr lang="ru-RU" sz="2400" dirty="0">
                <a:latin typeface="Bahnschrift Light Condensed" panose="020B0502040204020203" pitchFamily="34" charset="0"/>
              </a:rPr>
              <a:t> </a:t>
            </a:r>
            <a:r>
              <a:rPr lang="ru-RU" sz="2400" dirty="0" err="1">
                <a:latin typeface="Bahnschrift Light Condensed" panose="020B0502040204020203" pitchFamily="34" charset="0"/>
              </a:rPr>
              <a:t>вченого</a:t>
            </a:r>
            <a:r>
              <a:rPr lang="ru-RU" sz="2400" dirty="0">
                <a:latin typeface="Bahnschrift Light Condensed" panose="020B0502040204020203" pitchFamily="34" charset="0"/>
              </a:rPr>
              <a:t>-математика. 1820 року </a:t>
            </a:r>
            <a:r>
              <a:rPr lang="ru-RU" sz="2400" dirty="0" err="1">
                <a:latin typeface="Bahnschrift Light Condensed" panose="020B0502040204020203" pitchFamily="34" charset="0"/>
              </a:rPr>
              <a:t>Остроградський</a:t>
            </a:r>
            <a:r>
              <a:rPr lang="ru-RU" sz="2400" dirty="0">
                <a:latin typeface="Bahnschrift Light Condensed" panose="020B0502040204020203" pitchFamily="34" charset="0"/>
              </a:rPr>
              <a:t> </a:t>
            </a:r>
            <a:r>
              <a:rPr lang="ru-RU" sz="2400" dirty="0" err="1">
                <a:latin typeface="Bahnschrift Light Condensed" panose="020B0502040204020203" pitchFamily="34" charset="0"/>
              </a:rPr>
              <a:t>їде</a:t>
            </a:r>
            <a:r>
              <a:rPr lang="ru-RU" sz="2400" dirty="0">
                <a:latin typeface="Bahnschrift Light Condensed" panose="020B0502040204020203" pitchFamily="34" charset="0"/>
              </a:rPr>
              <a:t> </a:t>
            </a:r>
            <a:r>
              <a:rPr lang="ru-RU" sz="2400" dirty="0" err="1">
                <a:latin typeface="Bahnschrift Light Condensed" panose="020B0502040204020203" pitchFamily="34" charset="0"/>
              </a:rPr>
              <a:t>продовжувати</a:t>
            </a:r>
            <a:r>
              <a:rPr lang="ru-RU" sz="2400" dirty="0">
                <a:latin typeface="Bahnschrift Light Condensed" panose="020B0502040204020203" pitchFamily="34" charset="0"/>
              </a:rPr>
              <a:t> </a:t>
            </a:r>
            <a:r>
              <a:rPr lang="ru-RU" sz="2400" dirty="0" err="1">
                <a:latin typeface="Bahnschrift Light Condensed" panose="020B0502040204020203" pitchFamily="34" charset="0"/>
              </a:rPr>
              <a:t>навчання</a:t>
            </a:r>
            <a:r>
              <a:rPr lang="ru-RU" sz="2400" dirty="0">
                <a:latin typeface="Bahnschrift Light Condensed" panose="020B0502040204020203" pitchFamily="34" charset="0"/>
              </a:rPr>
              <a:t> до Парижа, де на </a:t>
            </a:r>
            <a:r>
              <a:rPr lang="ru-RU" sz="2400" dirty="0" err="1">
                <a:latin typeface="Bahnschrift Light Condensed" panose="020B0502040204020203" pitchFamily="34" charset="0"/>
              </a:rPr>
              <a:t>нього</a:t>
            </a:r>
            <a:r>
              <a:rPr lang="ru-RU" sz="2400" dirty="0">
                <a:latin typeface="Bahnschrift Light Condensed" panose="020B0502040204020203" pitchFamily="34" charset="0"/>
              </a:rPr>
              <a:t> </a:t>
            </a:r>
            <a:r>
              <a:rPr lang="ru-RU" sz="2400" dirty="0" err="1">
                <a:latin typeface="Bahnschrift Light Condensed" panose="020B0502040204020203" pitchFamily="34" charset="0"/>
              </a:rPr>
              <a:t>звертає</a:t>
            </a:r>
            <a:r>
              <a:rPr lang="ru-RU" sz="2400" dirty="0">
                <a:latin typeface="Bahnschrift Light Condensed" panose="020B0502040204020203" pitchFamily="34" charset="0"/>
              </a:rPr>
              <a:t> </a:t>
            </a:r>
            <a:r>
              <a:rPr lang="ru-RU" sz="2400" dirty="0" err="1">
                <a:latin typeface="Bahnschrift Light Condensed" panose="020B0502040204020203" pitchFamily="34" charset="0"/>
              </a:rPr>
              <a:t>увагу</a:t>
            </a:r>
            <a:r>
              <a:rPr lang="ru-RU" sz="2400" dirty="0">
                <a:latin typeface="Bahnschrift Light Condensed" panose="020B0502040204020203" pitchFamily="34" charset="0"/>
              </a:rPr>
              <a:t> сам </a:t>
            </a:r>
            <a:r>
              <a:rPr lang="ru-RU" sz="2400" dirty="0" err="1">
                <a:latin typeface="Bahnschrift Light Condensed" panose="020B0502040204020203" pitchFamily="34" charset="0"/>
              </a:rPr>
              <a:t>П’єр</a:t>
            </a:r>
            <a:r>
              <a:rPr lang="ru-RU" sz="2400" dirty="0">
                <a:latin typeface="Bahnschrift Light Condensed" panose="020B0502040204020203" pitchFamily="34" charset="0"/>
              </a:rPr>
              <a:t> Симон Лаплас, </a:t>
            </a:r>
            <a:r>
              <a:rPr lang="ru-RU" sz="2400" dirty="0" err="1">
                <a:latin typeface="Bahnschrift Light Condensed" panose="020B0502040204020203" pitchFamily="34" charset="0"/>
              </a:rPr>
              <a:t>творець</a:t>
            </a:r>
            <a:r>
              <a:rPr lang="ru-RU" sz="2400" dirty="0">
                <a:latin typeface="Bahnschrift Light Condensed" panose="020B0502040204020203" pitchFamily="34" charset="0"/>
              </a:rPr>
              <a:t> “</a:t>
            </a:r>
            <a:r>
              <a:rPr lang="ru-RU" sz="2400" dirty="0" err="1">
                <a:latin typeface="Bahnschrift Light Condensed" panose="020B0502040204020203" pitchFamily="34" charset="0"/>
              </a:rPr>
              <a:t>небесної</a:t>
            </a:r>
            <a:r>
              <a:rPr lang="ru-RU" sz="2400" dirty="0">
                <a:latin typeface="Bahnschrift Light Condensed" panose="020B0502040204020203" pitchFamily="34" charset="0"/>
              </a:rPr>
              <a:t> </a:t>
            </a:r>
            <a:r>
              <a:rPr lang="ru-RU" sz="2400" dirty="0" err="1">
                <a:latin typeface="Bahnschrift Light Condensed" panose="020B0502040204020203" pitchFamily="34" charset="0"/>
              </a:rPr>
              <a:t>механіки</a:t>
            </a:r>
            <a:r>
              <a:rPr lang="ru-RU" sz="2400" dirty="0">
                <a:latin typeface="Bahnschrift Light Condensed" panose="020B0502040204020203" pitchFamily="34" charset="0"/>
              </a:rPr>
              <a:t>”. Уже 1825 року, не </a:t>
            </a:r>
            <a:r>
              <a:rPr lang="ru-RU" sz="2400" dirty="0" err="1">
                <a:latin typeface="Bahnschrift Light Condensed" panose="020B0502040204020203" pitchFamily="34" charset="0"/>
              </a:rPr>
              <a:t>приховуючи</a:t>
            </a:r>
            <a:r>
              <a:rPr lang="ru-RU" sz="2400" dirty="0">
                <a:latin typeface="Bahnschrift Light Condensed" panose="020B0502040204020203" pitchFamily="34" charset="0"/>
              </a:rPr>
              <a:t> </a:t>
            </a:r>
            <a:r>
              <a:rPr lang="ru-RU" sz="2400" dirty="0" err="1">
                <a:latin typeface="Bahnschrift Light Condensed" panose="020B0502040204020203" pitchFamily="34" charset="0"/>
              </a:rPr>
              <a:t>свого</a:t>
            </a:r>
            <a:r>
              <a:rPr lang="ru-RU" sz="2400" dirty="0">
                <a:latin typeface="Bahnschrift Light Condensed" panose="020B0502040204020203" pitchFamily="34" charset="0"/>
              </a:rPr>
              <a:t> </a:t>
            </a:r>
            <a:r>
              <a:rPr lang="ru-RU" sz="2400" dirty="0" err="1">
                <a:latin typeface="Bahnschrift Light Condensed" panose="020B0502040204020203" pitchFamily="34" charset="0"/>
              </a:rPr>
              <a:t>захоплення</a:t>
            </a:r>
            <a:r>
              <a:rPr lang="ru-RU" sz="2400" dirty="0">
                <a:latin typeface="Bahnschrift Light Condensed" panose="020B0502040204020203" pitchFamily="34" charset="0"/>
              </a:rPr>
              <a:t>, Лаплас писав: “</a:t>
            </a:r>
            <a:r>
              <a:rPr lang="ru-RU" sz="2400" dirty="0" err="1">
                <a:latin typeface="Bahnschrift Light Condensed" panose="020B0502040204020203" pitchFamily="34" charset="0"/>
              </a:rPr>
              <a:t>Остроградський</a:t>
            </a:r>
            <a:r>
              <a:rPr lang="ru-RU" sz="2400" dirty="0">
                <a:latin typeface="Bahnschrift Light Condensed" panose="020B0502040204020203" pitchFamily="34" charset="0"/>
              </a:rPr>
              <a:t> </a:t>
            </a:r>
            <a:r>
              <a:rPr lang="ru-RU" sz="2400" dirty="0" err="1">
                <a:latin typeface="Bahnschrift Light Condensed" panose="020B0502040204020203" pitchFamily="34" charset="0"/>
              </a:rPr>
              <a:t>наділений</a:t>
            </a:r>
            <a:r>
              <a:rPr lang="ru-RU" sz="2400" dirty="0">
                <a:latin typeface="Bahnschrift Light Condensed" panose="020B0502040204020203" pitchFamily="34" charset="0"/>
              </a:rPr>
              <a:t> великою </a:t>
            </a:r>
            <a:r>
              <a:rPr lang="ru-RU" sz="2400" dirty="0" err="1">
                <a:latin typeface="Bahnschrift Light Condensed" panose="020B0502040204020203" pitchFamily="34" charset="0"/>
              </a:rPr>
              <a:t>прозорливістю</a:t>
            </a:r>
            <a:r>
              <a:rPr lang="ru-RU" sz="2400" dirty="0">
                <a:latin typeface="Bahnschrift Light Condensed" panose="020B0502040204020203" pitchFamily="34" charset="0"/>
              </a:rPr>
              <a:t> і є </a:t>
            </a:r>
            <a:r>
              <a:rPr lang="ru-RU" sz="2400" dirty="0" err="1">
                <a:latin typeface="Bahnschrift Light Condensed" panose="020B0502040204020203" pitchFamily="34" charset="0"/>
              </a:rPr>
              <a:t>прекрасним</a:t>
            </a:r>
            <a:r>
              <a:rPr lang="ru-RU" sz="2400" dirty="0">
                <a:latin typeface="Bahnschrift Light Condensed" panose="020B0502040204020203" pitchFamily="34" charset="0"/>
              </a:rPr>
              <a:t> </a:t>
            </a:r>
            <a:r>
              <a:rPr lang="ru-RU" sz="2400" dirty="0" err="1">
                <a:latin typeface="Bahnschrift Light Condensed" panose="020B0502040204020203" pitchFamily="34" charset="0"/>
              </a:rPr>
              <a:t>знавцем</a:t>
            </a:r>
            <a:r>
              <a:rPr lang="ru-RU" sz="2400" dirty="0">
                <a:latin typeface="Bahnschrift Light Condensed" panose="020B0502040204020203" pitchFamily="34" charset="0"/>
              </a:rPr>
              <a:t> </a:t>
            </a:r>
            <a:r>
              <a:rPr lang="ru-RU" sz="2400" dirty="0" err="1">
                <a:latin typeface="Bahnschrift Light Condensed" panose="020B0502040204020203" pitchFamily="34" charset="0"/>
              </a:rPr>
              <a:t>аналізу</a:t>
            </a:r>
            <a:r>
              <a:rPr lang="ru-RU" sz="2400" dirty="0">
                <a:latin typeface="Bahnschrift Light Condensed" panose="020B0502040204020203" pitchFamily="34" charset="0"/>
              </a:rPr>
              <a:t> </a:t>
            </a:r>
            <a:r>
              <a:rPr lang="ru-RU" sz="2400" dirty="0" err="1">
                <a:latin typeface="Bahnschrift Light Condensed" panose="020B0502040204020203" pitchFamily="34" charset="0"/>
              </a:rPr>
              <a:t>нескінченно</a:t>
            </a:r>
            <a:r>
              <a:rPr lang="ru-RU" sz="2400" dirty="0">
                <a:latin typeface="Bahnschrift Light Condensed" panose="020B0502040204020203" pitchFamily="34" charset="0"/>
              </a:rPr>
              <a:t> </a:t>
            </a:r>
            <a:r>
              <a:rPr lang="ru-RU" sz="2400" dirty="0" err="1">
                <a:latin typeface="Bahnschrift Light Condensed" panose="020B0502040204020203" pitchFamily="34" charset="0"/>
              </a:rPr>
              <a:t>малих</a:t>
            </a:r>
            <a:r>
              <a:rPr lang="ru-RU" sz="2400" dirty="0">
                <a:latin typeface="Bahnschrift Light Condensed" panose="020B0502040204020203" pitchFamily="34" charset="0"/>
              </a:rPr>
              <a:t> величин</a:t>
            </a:r>
            <a:r>
              <a:rPr lang="ru-RU" sz="2400" dirty="0" smtClean="0">
                <a:latin typeface="Bahnschrift Light Condensed" panose="020B0502040204020203" pitchFamily="34" charset="0"/>
              </a:rPr>
              <a:t>…”. У </a:t>
            </a:r>
            <a:r>
              <a:rPr lang="ru-RU" sz="2400" dirty="0" err="1" smtClean="0">
                <a:latin typeface="Bahnschrift Light Condensed" panose="020B0502040204020203" pitchFamily="34" charset="0"/>
              </a:rPr>
              <a:t>Парижі</a:t>
            </a:r>
            <a:r>
              <a:rPr lang="ru-RU" sz="2400" dirty="0" smtClean="0">
                <a:latin typeface="Bahnschrift Light Condensed" panose="020B0502040204020203" pitchFamily="34" charset="0"/>
              </a:rPr>
              <a:t> </a:t>
            </a:r>
            <a:r>
              <a:rPr lang="ru-RU" sz="2400" dirty="0" err="1" smtClean="0">
                <a:latin typeface="Bahnschrift Light Condensed" panose="020B0502040204020203" pitchFamily="34" charset="0"/>
              </a:rPr>
              <a:t>він</a:t>
            </a:r>
            <a:r>
              <a:rPr lang="ru-RU" sz="2400" dirty="0" smtClean="0">
                <a:latin typeface="Bahnschrift Light Condensed" panose="020B0502040204020203" pitchFamily="34" charset="0"/>
              </a:rPr>
              <a:t> </a:t>
            </a:r>
            <a:r>
              <a:rPr lang="ru-RU" sz="2400" dirty="0" err="1" smtClean="0">
                <a:latin typeface="Bahnschrift Light Condensed" panose="020B0502040204020203" pitchFamily="34" charset="0"/>
              </a:rPr>
              <a:t>слухав</a:t>
            </a:r>
            <a:r>
              <a:rPr lang="ru-RU" sz="2400" dirty="0" smtClean="0">
                <a:latin typeface="Bahnschrift Light Condensed" panose="020B0502040204020203" pitchFamily="34" charset="0"/>
              </a:rPr>
              <a:t> </a:t>
            </a:r>
            <a:r>
              <a:rPr lang="ru-RU" sz="2400" dirty="0" err="1" smtClean="0">
                <a:latin typeface="Bahnschrift Light Condensed" panose="020B0502040204020203" pitchFamily="34" charset="0"/>
              </a:rPr>
              <a:t>лекції</a:t>
            </a:r>
            <a:r>
              <a:rPr lang="ru-RU" sz="2400" dirty="0" smtClean="0">
                <a:latin typeface="Bahnschrift Light Condensed" panose="020B0502040204020203" pitchFamily="34" charset="0"/>
              </a:rPr>
              <a:t> </a:t>
            </a:r>
            <a:r>
              <a:rPr lang="ru-RU" sz="2400" dirty="0" err="1" smtClean="0">
                <a:latin typeface="Bahnschrift Light Condensed" panose="020B0502040204020203" pitchFamily="34" charset="0"/>
              </a:rPr>
              <a:t>видатних</a:t>
            </a:r>
            <a:r>
              <a:rPr lang="ru-RU" sz="2400" dirty="0" smtClean="0">
                <a:latin typeface="Bahnschrift Light Condensed" panose="020B0502040204020203" pitchFamily="34" charset="0"/>
              </a:rPr>
              <a:t> </a:t>
            </a:r>
            <a:r>
              <a:rPr lang="ru-RU" sz="2400" dirty="0" err="1" smtClean="0">
                <a:latin typeface="Bahnschrift Light Condensed" panose="020B0502040204020203" pitchFamily="34" charset="0"/>
              </a:rPr>
              <a:t>французьких</a:t>
            </a:r>
            <a:r>
              <a:rPr lang="ru-RU" sz="2400" dirty="0" smtClean="0">
                <a:latin typeface="Bahnschrift Light Condensed" panose="020B0502040204020203" pitchFamily="34" charset="0"/>
              </a:rPr>
              <a:t> </a:t>
            </a:r>
            <a:r>
              <a:rPr lang="ru-RU" sz="2400" dirty="0" err="1" smtClean="0">
                <a:latin typeface="Bahnschrift Light Condensed" panose="020B0502040204020203" pitchFamily="34" charset="0"/>
              </a:rPr>
              <a:t>математиків</a:t>
            </a:r>
            <a:r>
              <a:rPr lang="ru-RU" sz="2400" dirty="0" smtClean="0">
                <a:latin typeface="Bahnschrift Light Condensed" panose="020B0502040204020203" pitchFamily="34" charset="0"/>
              </a:rPr>
              <a:t> А. Ампера, О. </a:t>
            </a:r>
            <a:r>
              <a:rPr lang="ru-RU" sz="2400" dirty="0" err="1" smtClean="0">
                <a:latin typeface="Bahnschrift Light Condensed" panose="020B0502040204020203" pitchFamily="34" charset="0"/>
              </a:rPr>
              <a:t>Коші</a:t>
            </a:r>
            <a:r>
              <a:rPr lang="ru-RU" sz="2400" dirty="0" smtClean="0">
                <a:latin typeface="Bahnschrift Light Condensed" panose="020B0502040204020203" pitchFamily="34" charset="0"/>
              </a:rPr>
              <a:t>, П. Лапласа, С. Пуассона, Ж. Б. </a:t>
            </a:r>
            <a:r>
              <a:rPr lang="ru-RU" sz="2400" dirty="0" err="1" smtClean="0">
                <a:latin typeface="Bahnschrift Light Condensed" panose="020B0502040204020203" pitchFamily="34" charset="0"/>
              </a:rPr>
              <a:t>Фур’є</a:t>
            </a:r>
            <a:r>
              <a:rPr lang="ru-RU" sz="2400" dirty="0" smtClean="0">
                <a:latin typeface="Bahnschrift Light Condensed" panose="020B0502040204020203" pitchFamily="34" charset="0"/>
              </a:rPr>
              <a:t> </a:t>
            </a:r>
            <a:r>
              <a:rPr lang="ru-RU" sz="2400" dirty="0" err="1" smtClean="0">
                <a:latin typeface="Bahnschrift Light Condensed" panose="020B0502040204020203" pitchFamily="34" charset="0"/>
              </a:rPr>
              <a:t>тощо</a:t>
            </a:r>
            <a:r>
              <a:rPr lang="ru-RU" sz="2400" dirty="0" smtClean="0">
                <a:latin typeface="Bahnschrift Light Condensed" panose="020B0502040204020203" pitchFamily="34" charset="0"/>
              </a:rPr>
              <a:t>, </a:t>
            </a:r>
            <a:r>
              <a:rPr lang="ru-RU" sz="2400" dirty="0" err="1" smtClean="0">
                <a:latin typeface="Bahnschrift Light Condensed" panose="020B0502040204020203" pitchFamily="34" charset="0"/>
              </a:rPr>
              <a:t>під</a:t>
            </a:r>
            <a:r>
              <a:rPr lang="ru-RU" sz="2400" dirty="0" smtClean="0">
                <a:latin typeface="Bahnschrift Light Condensed" panose="020B0502040204020203" pitchFamily="34" charset="0"/>
              </a:rPr>
              <a:t> </a:t>
            </a:r>
            <a:r>
              <a:rPr lang="ru-RU" sz="2400" dirty="0" err="1" smtClean="0">
                <a:latin typeface="Bahnschrift Light Condensed" panose="020B0502040204020203" pitchFamily="34" charset="0"/>
              </a:rPr>
              <a:t>їх</a:t>
            </a:r>
            <a:r>
              <a:rPr lang="ru-RU" sz="2400" dirty="0" smtClean="0">
                <a:latin typeface="Bahnschrift Light Condensed" panose="020B0502040204020203" pitchFamily="34" charset="0"/>
              </a:rPr>
              <a:t> </a:t>
            </a:r>
            <a:r>
              <a:rPr lang="ru-RU" sz="2400" dirty="0" err="1" smtClean="0">
                <a:latin typeface="Bahnschrift Light Condensed" panose="020B0502040204020203" pitchFamily="34" charset="0"/>
              </a:rPr>
              <a:t>керівництвом</a:t>
            </a:r>
            <a:r>
              <a:rPr lang="ru-RU" sz="2400" dirty="0" smtClean="0">
                <a:latin typeface="Bahnschrift Light Condensed" panose="020B0502040204020203" pitchFamily="34" charset="0"/>
              </a:rPr>
              <a:t> </a:t>
            </a:r>
            <a:r>
              <a:rPr lang="ru-RU" sz="2400" dirty="0" err="1" smtClean="0">
                <a:latin typeface="Bahnschrift Light Condensed" panose="020B0502040204020203" pitchFamily="34" charset="0"/>
              </a:rPr>
              <a:t>Остроградський</a:t>
            </a:r>
            <a:r>
              <a:rPr lang="ru-RU" sz="2400" dirty="0" smtClean="0">
                <a:latin typeface="Bahnschrift Light Condensed" panose="020B0502040204020203" pitchFamily="34" charset="0"/>
              </a:rPr>
              <a:t> почав </a:t>
            </a:r>
            <a:r>
              <a:rPr lang="ru-RU" sz="2400" dirty="0" err="1" smtClean="0">
                <a:latin typeface="Bahnschrift Light Condensed" panose="020B0502040204020203" pitchFamily="34" charset="0"/>
              </a:rPr>
              <a:t>свій</a:t>
            </a:r>
            <a:r>
              <a:rPr lang="ru-RU" sz="2400" dirty="0" smtClean="0">
                <a:latin typeface="Bahnschrift Light Condensed" panose="020B0502040204020203" pitchFamily="34" charset="0"/>
              </a:rPr>
              <a:t> шлях у математику.</a:t>
            </a:r>
            <a:endParaRPr lang="en-US" sz="2400" dirty="0" smtClean="0">
              <a:latin typeface="Bahnschrift Light Condensed" panose="020B0502040204020203" pitchFamily="34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Bahnschrift Light Condensed" panose="020B0502040204020203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48" y="2212219"/>
            <a:ext cx="5994367" cy="4003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2" y="2212219"/>
            <a:ext cx="5344160" cy="4008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155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9641" y="491395"/>
            <a:ext cx="10131425" cy="364913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Bahnschrift Light Condensed" panose="020B0502040204020203" pitchFamily="34" charset="0"/>
              </a:rPr>
              <a:t>У</a:t>
            </a:r>
            <a:r>
              <a:rPr lang="ru-RU" dirty="0">
                <a:latin typeface="Bahnschrift Light Condensed" panose="020B0502040204020203" pitchFamily="34" charset="0"/>
              </a:rPr>
              <a:t> </a:t>
            </a:r>
            <a:r>
              <a:rPr lang="ru-RU" dirty="0">
                <a:latin typeface="Bahnschrift Light Condensed" panose="020B0502040204020203" pitchFamily="34" charset="0"/>
                <a:hlinkClick r:id="rId2" tooltip="1822"/>
              </a:rPr>
              <a:t>1822</a:t>
            </a:r>
            <a:r>
              <a:rPr lang="ru-RU" dirty="0">
                <a:latin typeface="Bahnschrift Light Condensed" panose="020B0502040204020203" pitchFamily="34" charset="0"/>
              </a:rPr>
              <a:t>–</a:t>
            </a:r>
            <a:r>
              <a:rPr lang="ru-RU" dirty="0">
                <a:latin typeface="Bahnschrift Light Condensed" panose="020B0502040204020203" pitchFamily="34" charset="0"/>
                <a:hlinkClick r:id="rId3" tooltip="1828"/>
              </a:rPr>
              <a:t>1828</a:t>
            </a:r>
            <a:r>
              <a:rPr lang="ru-RU" dirty="0">
                <a:latin typeface="Bahnschrift Light Condensed" panose="020B0502040204020203" pitchFamily="34" charset="0"/>
              </a:rPr>
              <a:t> </a:t>
            </a:r>
            <a:r>
              <a:rPr lang="ru-RU" dirty="0" err="1">
                <a:latin typeface="Bahnschrift Light Condensed" panose="020B0502040204020203" pitchFamily="34" charset="0"/>
              </a:rPr>
              <a:t>рр</a:t>
            </a:r>
            <a:r>
              <a:rPr lang="ru-RU" dirty="0">
                <a:latin typeface="Bahnschrift Light Condensed" panose="020B0502040204020203" pitchFamily="34" charset="0"/>
              </a:rPr>
              <a:t>. </a:t>
            </a:r>
            <a:r>
              <a:rPr lang="ru-RU" dirty="0" err="1">
                <a:latin typeface="Bahnschrift Light Condensed" panose="020B0502040204020203" pitchFamily="34" charset="0"/>
              </a:rPr>
              <a:t>вдосконалював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свої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студії</a:t>
            </a:r>
            <a:r>
              <a:rPr lang="ru-RU" dirty="0" smtClean="0">
                <a:latin typeface="Bahnschrift Light Condensed" panose="020B0502040204020203" pitchFamily="34" charset="0"/>
              </a:rPr>
              <a:t> у 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  <a:hlinkClick r:id="rId4" tooltip="Колеж де Франс"/>
              </a:rPr>
              <a:t>Колеж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  <a:hlinkClick r:id="rId4" tooltip="Колеж де Франс"/>
              </a:rPr>
              <a:t> де Франс</a:t>
            </a:r>
            <a:r>
              <a:rPr lang="ru-RU" dirty="0" smtClean="0">
                <a:latin typeface="Bahnschrift Light Condensed" panose="020B0502040204020203" pitchFamily="34" charset="0"/>
              </a:rPr>
              <a:t> у </a:t>
            </a:r>
            <a:r>
              <a:rPr lang="ru-RU" dirty="0" err="1" smtClean="0">
                <a:latin typeface="Bahnschrift Light Condensed" panose="020B0502040204020203" pitchFamily="34" charset="0"/>
                <a:hlinkClick r:id="rId5" tooltip="Париж"/>
              </a:rPr>
              <a:t>Парижі</a:t>
            </a:r>
            <a:r>
              <a:rPr lang="ru-RU" dirty="0" smtClean="0">
                <a:latin typeface="Bahnschrift Light Condensed" panose="020B0502040204020203" pitchFamily="34" charset="0"/>
              </a:rPr>
              <a:t>, де </a:t>
            </a:r>
            <a:r>
              <a:rPr lang="ru-RU" dirty="0" err="1" smtClean="0">
                <a:latin typeface="Bahnschrift Light Condensed" panose="020B0502040204020203" pitchFamily="34" charset="0"/>
              </a:rPr>
              <a:t>слухав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лекції</a:t>
            </a:r>
            <a:r>
              <a:rPr lang="ru-RU" dirty="0" smtClean="0">
                <a:latin typeface="Bahnschrift Light Condensed" panose="020B0502040204020203" pitchFamily="34" charset="0"/>
              </a:rPr>
              <a:t> </a:t>
            </a:r>
            <a:r>
              <a:rPr lang="ru-RU" dirty="0" smtClean="0">
                <a:latin typeface="Bahnschrift Light Condensed" panose="020B0502040204020203" pitchFamily="34" charset="0"/>
                <a:hlinkClick r:id="rId6" tooltip="Ампер"/>
              </a:rPr>
              <a:t>Ампера</a:t>
            </a:r>
            <a:r>
              <a:rPr lang="ru-RU" dirty="0" smtClean="0">
                <a:latin typeface="Bahnschrift Light Condensed" panose="020B0502040204020203" pitchFamily="34" charset="0"/>
              </a:rPr>
              <a:t>, </a:t>
            </a:r>
            <a:r>
              <a:rPr lang="ru-RU" dirty="0" err="1" smtClean="0">
                <a:latin typeface="Bahnschrift Light Condensed" panose="020B0502040204020203" pitchFamily="34" charset="0"/>
                <a:hlinkClick r:id="rId7" tooltip="Оґюстен-Луї Коші"/>
              </a:rPr>
              <a:t>Коші</a:t>
            </a:r>
            <a:r>
              <a:rPr lang="ru-RU" dirty="0" smtClean="0">
                <a:latin typeface="Bahnschrift Light Condensed" panose="020B0502040204020203" pitchFamily="34" charset="0"/>
              </a:rPr>
              <a:t>, </a:t>
            </a:r>
            <a:r>
              <a:rPr lang="ru-RU" dirty="0" smtClean="0">
                <a:latin typeface="Bahnschrift Light Condensed" panose="020B0502040204020203" pitchFamily="34" charset="0"/>
                <a:hlinkClick r:id="rId8" tooltip="Лаплас"/>
              </a:rPr>
              <a:t>Лапласа</a:t>
            </a:r>
            <a:r>
              <a:rPr lang="ru-RU" dirty="0" smtClean="0">
                <a:latin typeface="Bahnschrift Light Condensed" panose="020B0502040204020203" pitchFamily="34" charset="0"/>
              </a:rPr>
              <a:t>, </a:t>
            </a:r>
            <a:r>
              <a:rPr lang="ru-RU" dirty="0" smtClean="0">
                <a:latin typeface="Bahnschrift Light Condensed" panose="020B0502040204020203" pitchFamily="34" charset="0"/>
                <a:hlinkClick r:id="rId9" tooltip="Сімеон-Дені Пуассон"/>
              </a:rPr>
              <a:t>Пуассона</a:t>
            </a:r>
            <a:r>
              <a:rPr lang="ru-RU" dirty="0" smtClean="0">
                <a:latin typeface="Bahnschrift Light Condensed" panose="020B0502040204020203" pitchFamily="34" charset="0"/>
              </a:rPr>
              <a:t>, </a:t>
            </a:r>
            <a:r>
              <a:rPr lang="ru-RU" dirty="0" err="1" smtClean="0">
                <a:latin typeface="Bahnschrift Light Condensed" panose="020B0502040204020203" pitchFamily="34" charset="0"/>
                <a:hlinkClick r:id="rId10" tooltip="Жан Батист Жозеф Фур'є"/>
              </a:rPr>
              <a:t>Фур'є</a:t>
            </a:r>
            <a:r>
              <a:rPr lang="ru-RU" dirty="0" smtClean="0">
                <a:latin typeface="Bahnschrift Light Condensed" panose="020B0502040204020203" pitchFamily="34" charset="0"/>
              </a:rPr>
              <a:t> та </a:t>
            </a:r>
            <a:r>
              <a:rPr lang="ru-RU" dirty="0" err="1" smtClean="0">
                <a:latin typeface="Bahnschrift Light Condensed" panose="020B0502040204020203" pitchFamily="34" charset="0"/>
              </a:rPr>
              <a:t>ін</a:t>
            </a:r>
            <a:r>
              <a:rPr lang="ru-RU" dirty="0" smtClean="0">
                <a:latin typeface="Bahnschrift Light Condensed" panose="020B0502040204020203" pitchFamily="34" charset="0"/>
              </a:rPr>
              <a:t>. </a:t>
            </a:r>
            <a:r>
              <a:rPr lang="ru-RU" dirty="0" err="1" smtClean="0">
                <a:latin typeface="Bahnschrift Light Condensed" panose="020B0502040204020203" pitchFamily="34" charset="0"/>
              </a:rPr>
              <a:t>Незабаром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він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зробив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перші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серйозні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спроби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своїх</a:t>
            </a:r>
            <a:r>
              <a:rPr lang="ru-RU" dirty="0" smtClean="0">
                <a:latin typeface="Bahnschrift Light Condensed" panose="020B0502040204020203" pitchFamily="34" charset="0"/>
              </a:rPr>
              <a:t> сил у </a:t>
            </a:r>
            <a:r>
              <a:rPr lang="ru-RU" dirty="0" err="1" smtClean="0">
                <a:latin typeface="Bahnschrift Light Condensed" panose="020B0502040204020203" pitchFamily="34" charset="0"/>
              </a:rPr>
              <a:t>математиці</a:t>
            </a:r>
            <a:r>
              <a:rPr lang="ru-RU" dirty="0" smtClean="0">
                <a:latin typeface="Bahnschrift Light Condensed" panose="020B0502040204020203" pitchFamily="34" charset="0"/>
              </a:rPr>
              <a:t> й особливо в </a:t>
            </a:r>
            <a:r>
              <a:rPr lang="ru-RU" dirty="0" err="1" smtClean="0">
                <a:latin typeface="Bahnschrift Light Condensed" panose="020B0502040204020203" pitchFamily="34" charset="0"/>
                <a:hlinkClick r:id="rId11" tooltip="Інтегральне числення"/>
              </a:rPr>
              <a:t>інтегральному</a:t>
            </a:r>
            <a:r>
              <a:rPr lang="ru-RU" dirty="0" smtClean="0">
                <a:latin typeface="Bahnschrift Light Condensed" panose="020B0502040204020203" pitchFamily="34" charset="0"/>
                <a:hlinkClick r:id="rId11" tooltip="Інтегральне числення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  <a:hlinkClick r:id="rId11" tooltip="Інтегральне числення"/>
              </a:rPr>
              <a:t>численні</a:t>
            </a:r>
            <a:r>
              <a:rPr lang="ru-RU" dirty="0" smtClean="0">
                <a:latin typeface="Bahnschrift Light Condensed" panose="020B0502040204020203" pitchFamily="34" charset="0"/>
              </a:rPr>
              <a:t>, за </a:t>
            </a:r>
            <a:r>
              <a:rPr lang="ru-RU" dirty="0" err="1" smtClean="0">
                <a:latin typeface="Bahnschrift Light Condensed" panose="020B0502040204020203" pitchFamily="34" charset="0"/>
              </a:rPr>
              <a:t>що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отримав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особливу</a:t>
            </a:r>
            <a:r>
              <a:rPr lang="ru-RU" dirty="0" smtClean="0">
                <a:latin typeface="Bahnschrift Light Condensed" panose="020B0502040204020203" pitchFamily="34" charset="0"/>
              </a:rPr>
              <a:t> похвалу </a:t>
            </a:r>
            <a:r>
              <a:rPr lang="ru-RU" dirty="0" err="1" smtClean="0">
                <a:latin typeface="Bahnschrift Light Condensed" panose="020B0502040204020203" pitchFamily="34" charset="0"/>
              </a:rPr>
              <a:t>від</a:t>
            </a:r>
            <a:r>
              <a:rPr lang="ru-RU" dirty="0" smtClean="0">
                <a:latin typeface="Bahnschrift Light Condensed" panose="020B0502040204020203" pitchFamily="34" charset="0"/>
              </a:rPr>
              <a:t> </a:t>
            </a:r>
            <a:r>
              <a:rPr lang="ru-RU" dirty="0" err="1" smtClean="0">
                <a:latin typeface="Bahnschrift Light Condensed" panose="020B0502040204020203" pitchFamily="34" charset="0"/>
                <a:hlinkClick r:id="rId7" tooltip="Оґюстен-Луї Коші"/>
              </a:rPr>
              <a:t>Коші</a:t>
            </a:r>
            <a:r>
              <a:rPr lang="ru-RU" dirty="0" smtClean="0">
                <a:latin typeface="Bahnschrift Light Condensed" panose="020B0502040204020203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dirty="0" err="1" smtClean="0">
                <a:latin typeface="Bahnschrift Light Condensed" panose="020B0502040204020203" pitchFamily="34" charset="0"/>
              </a:rPr>
              <a:t>Працював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переважно</a:t>
            </a:r>
            <a:r>
              <a:rPr lang="ru-RU" dirty="0" smtClean="0">
                <a:latin typeface="Bahnschrift Light Condensed" panose="020B0502040204020203" pitchFamily="34" charset="0"/>
              </a:rPr>
              <a:t> у </a:t>
            </a:r>
            <a:r>
              <a:rPr lang="ru-RU" dirty="0" err="1" smtClean="0">
                <a:latin typeface="Bahnschrift Light Condensed" panose="020B0502040204020203" pitchFamily="34" charset="0"/>
                <a:hlinkClick r:id="rId12" tooltip="Франція"/>
              </a:rPr>
              <a:t>Франції</a:t>
            </a:r>
            <a:r>
              <a:rPr lang="ru-RU" dirty="0" smtClean="0">
                <a:latin typeface="Bahnschrift Light Condensed" panose="020B0502040204020203" pitchFamily="34" charset="0"/>
              </a:rPr>
              <a:t> та </a:t>
            </a:r>
            <a:r>
              <a:rPr lang="ru-RU" dirty="0" err="1" smtClean="0">
                <a:latin typeface="Bahnschrift Light Condensed" panose="020B0502040204020203" pitchFamily="34" charset="0"/>
                <a:hlinkClick r:id="rId13" tooltip="Росія"/>
              </a:rPr>
              <a:t>Росії</a:t>
            </a:r>
            <a:r>
              <a:rPr lang="ru-RU" dirty="0" smtClean="0">
                <a:latin typeface="Bahnschrift Light Condensed" panose="020B0502040204020203" pitchFamily="34" charset="0"/>
              </a:rPr>
              <a:t>. З </a:t>
            </a:r>
            <a:r>
              <a:rPr lang="ru-RU" dirty="0" smtClean="0">
                <a:latin typeface="Bahnschrift Light Condensed" panose="020B0502040204020203" pitchFamily="34" charset="0"/>
                <a:hlinkClick r:id="rId3" tooltip="1828"/>
              </a:rPr>
              <a:t>1828</a:t>
            </a:r>
            <a:r>
              <a:rPr lang="ru-RU" dirty="0" smtClean="0">
                <a:latin typeface="Bahnschrift Light Condensed" panose="020B0502040204020203" pitchFamily="34" charset="0"/>
              </a:rPr>
              <a:t> р. </a:t>
            </a:r>
            <a:r>
              <a:rPr lang="ru-RU" dirty="0" err="1" smtClean="0">
                <a:latin typeface="Bahnschrift Light Condensed" panose="020B0502040204020203" pitchFamily="34" charset="0"/>
              </a:rPr>
              <a:t>професор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вищих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шкіл</a:t>
            </a:r>
            <a:r>
              <a:rPr lang="ru-RU" dirty="0" smtClean="0">
                <a:latin typeface="Bahnschrift Light Condensed" panose="020B0502040204020203" pitchFamily="34" charset="0"/>
              </a:rPr>
              <a:t> у </a:t>
            </a:r>
            <a:r>
              <a:rPr lang="ru-RU" dirty="0" err="1" smtClean="0">
                <a:latin typeface="Bahnschrift Light Condensed" panose="020B0502040204020203" pitchFamily="34" charset="0"/>
                <a:hlinkClick r:id="rId14" tooltip="Санкт-Петербург"/>
              </a:rPr>
              <a:t>Петербурзі</a:t>
            </a:r>
            <a:r>
              <a:rPr lang="ru-RU" dirty="0" smtClean="0">
                <a:latin typeface="Bahnschrift Light Condensed" panose="020B0502040204020203" pitchFamily="34" charset="0"/>
              </a:rPr>
              <a:t>. </a:t>
            </a:r>
            <a:r>
              <a:rPr lang="ru-RU" dirty="0" err="1" smtClean="0">
                <a:latin typeface="Bahnschrift Light Condensed" panose="020B0502040204020203" pitchFamily="34" charset="0"/>
              </a:rPr>
              <a:t>Учень</a:t>
            </a:r>
            <a:r>
              <a:rPr lang="ru-RU" dirty="0" smtClean="0">
                <a:latin typeface="Bahnschrift Light Condensed" panose="020B0502040204020203" pitchFamily="34" charset="0"/>
              </a:rPr>
              <a:t> </a:t>
            </a:r>
            <a:r>
              <a:rPr lang="ru-RU" dirty="0" smtClean="0">
                <a:latin typeface="Bahnschrift Light Condensed" panose="020B0502040204020203" pitchFamily="34" charset="0"/>
                <a:hlinkClick r:id="rId15" tooltip="Лаплас П'єр Симон"/>
              </a:rPr>
              <a:t>Лапласа</a:t>
            </a:r>
            <a:r>
              <a:rPr lang="ru-RU" dirty="0" smtClean="0">
                <a:latin typeface="Bahnschrift Light Condensed" panose="020B0502040204020203" pitchFamily="34" charset="0"/>
              </a:rPr>
              <a:t>, </a:t>
            </a:r>
            <a:r>
              <a:rPr lang="ru-RU" dirty="0" smtClean="0">
                <a:latin typeface="Bahnschrift Light Condensed" panose="020B0502040204020203" pitchFamily="34" charset="0"/>
                <a:hlinkClick r:id="rId16" tooltip="Ампер Анре Марі"/>
              </a:rPr>
              <a:t>Ампера</a:t>
            </a:r>
            <a:r>
              <a:rPr lang="ru-RU" dirty="0" smtClean="0">
                <a:latin typeface="Bahnschrift Light Condensed" panose="020B0502040204020203" pitchFamily="34" charset="0"/>
              </a:rPr>
              <a:t>. </a:t>
            </a:r>
            <a:r>
              <a:rPr lang="ru-RU" dirty="0" err="1" smtClean="0">
                <a:latin typeface="Bahnschrift Light Condensed" panose="020B0502040204020203" pitchFamily="34" charset="0"/>
              </a:rPr>
              <a:t>Викладач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Колегії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Анрі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en-US" dirty="0" smtClean="0">
                <a:latin typeface="Bahnschrift Light Condensed" panose="020B0502040204020203" pitchFamily="34" charset="0"/>
              </a:rPr>
              <a:t>IV (</a:t>
            </a:r>
            <a:r>
              <a:rPr lang="ru-RU" dirty="0" smtClean="0">
                <a:latin typeface="Bahnschrift Light Condensed" panose="020B0502040204020203" pitchFamily="34" charset="0"/>
                <a:hlinkClick r:id="rId5" tooltip="Париж"/>
              </a:rPr>
              <a:t>Париж</a:t>
            </a:r>
            <a:r>
              <a:rPr lang="ru-RU" dirty="0" smtClean="0">
                <a:latin typeface="Bahnschrift Light Condensed" panose="020B0502040204020203" pitchFamily="34" charset="0"/>
              </a:rPr>
              <a:t>), </a:t>
            </a:r>
            <a:r>
              <a:rPr lang="ru-RU" dirty="0" err="1" smtClean="0">
                <a:latin typeface="Bahnschrift Light Condensed" panose="020B0502040204020203" pitchFamily="34" charset="0"/>
                <a:hlinkClick r:id="rId17" tooltip="Професор"/>
              </a:rPr>
              <a:t>професор</a:t>
            </a:r>
            <a:r>
              <a:rPr lang="ru-RU" dirty="0" smtClean="0">
                <a:latin typeface="Bahnschrift Light Condensed" panose="020B0502040204020203" pitchFamily="34" charset="0"/>
              </a:rPr>
              <a:t> </a:t>
            </a:r>
            <a:r>
              <a:rPr lang="ru-RU" dirty="0" err="1" smtClean="0">
                <a:latin typeface="Bahnschrift Light Condensed" panose="020B0502040204020203" pitchFamily="34" charset="0"/>
                <a:hlinkClick r:id="rId18" tooltip="Петербурзький університет"/>
              </a:rPr>
              <a:t>Петербурзького</a:t>
            </a:r>
            <a:r>
              <a:rPr lang="ru-RU" dirty="0" smtClean="0">
                <a:latin typeface="Bahnschrift Light Condensed" panose="020B0502040204020203" pitchFamily="34" charset="0"/>
                <a:hlinkClick r:id="rId18" tooltip="Петербурзький університет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  <a:hlinkClick r:id="rId18" tooltip="Петербурзький університет"/>
              </a:rPr>
              <a:t>університету</a:t>
            </a:r>
            <a:r>
              <a:rPr lang="ru-RU" dirty="0" smtClean="0">
                <a:latin typeface="Bahnschrift Light Condensed" panose="020B0502040204020203" pitchFamily="34" charset="0"/>
              </a:rPr>
              <a:t> та </a:t>
            </a:r>
            <a:r>
              <a:rPr lang="ru-RU" dirty="0" err="1" smtClean="0">
                <a:latin typeface="Bahnschrift Light Condensed" panose="020B0502040204020203" pitchFamily="34" charset="0"/>
                <a:hlinkClick r:id="rId19" tooltip="Морський кадетський корпус"/>
              </a:rPr>
              <a:t>Морського</a:t>
            </a:r>
            <a:r>
              <a:rPr lang="ru-RU" dirty="0" smtClean="0">
                <a:latin typeface="Bahnschrift Light Condensed" panose="020B0502040204020203" pitchFamily="34" charset="0"/>
                <a:hlinkClick r:id="rId19" tooltip="Морський кадетський корпус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  <a:hlinkClick r:id="rId19" tooltip="Морський кадетський корпус"/>
              </a:rPr>
              <a:t>кадетського</a:t>
            </a:r>
            <a:r>
              <a:rPr lang="ru-RU" dirty="0" smtClean="0">
                <a:latin typeface="Bahnschrift Light Condensed" panose="020B0502040204020203" pitchFamily="34" charset="0"/>
                <a:hlinkClick r:id="rId19" tooltip="Морський кадетський корпус"/>
              </a:rPr>
              <a:t> корпусу</a:t>
            </a:r>
            <a:r>
              <a:rPr lang="ru-RU" dirty="0" smtClean="0">
                <a:latin typeface="Bahnschrift Light Condensed" panose="020B0502040204020203" pitchFamily="34" charset="0"/>
              </a:rPr>
              <a:t>, </a:t>
            </a:r>
            <a:r>
              <a:rPr lang="ru-RU" dirty="0" err="1" smtClean="0">
                <a:latin typeface="Bahnschrift Light Condensed" panose="020B0502040204020203" pitchFamily="34" charset="0"/>
                <a:hlinkClick r:id="rId20" tooltip="Петербурзький державний університет шляхів сполучення"/>
              </a:rPr>
              <a:t>Інституту</a:t>
            </a:r>
            <a:r>
              <a:rPr lang="ru-RU" dirty="0" smtClean="0">
                <a:latin typeface="Bahnschrift Light Condensed" panose="020B0502040204020203" pitchFamily="34" charset="0"/>
                <a:hlinkClick r:id="rId20" tooltip="Петербурзький державний університет шляхів сполучення"/>
              </a:rPr>
              <a:t> корпусу </a:t>
            </a:r>
            <a:r>
              <a:rPr lang="ru-RU" dirty="0" err="1" smtClean="0">
                <a:latin typeface="Bahnschrift Light Condensed" panose="020B0502040204020203" pitchFamily="34" charset="0"/>
                <a:hlinkClick r:id="rId20" tooltip="Петербурзький державний університет шляхів сполучення"/>
              </a:rPr>
              <a:t>інженерів</a:t>
            </a:r>
            <a:r>
              <a:rPr lang="ru-RU" dirty="0" smtClean="0">
                <a:latin typeface="Bahnschrift Light Condensed" panose="020B0502040204020203" pitchFamily="34" charset="0"/>
                <a:hlinkClick r:id="rId20" tooltip="Петербурзький державний університет шляхів сполучення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  <a:hlinkClick r:id="rId20" tooltip="Петербурзький державний університет шляхів сполучення"/>
              </a:rPr>
              <a:t>шляхів</a:t>
            </a:r>
            <a:r>
              <a:rPr lang="ru-RU" dirty="0" smtClean="0">
                <a:latin typeface="Bahnschrift Light Condensed" panose="020B0502040204020203" pitchFamily="34" charset="0"/>
                <a:hlinkClick r:id="rId20" tooltip="Петербурзький державний університет шляхів сполучення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  <a:hlinkClick r:id="rId20" tooltip="Петербурзький державний університет шляхів сполучення"/>
              </a:rPr>
              <a:t>сполучення</a:t>
            </a:r>
            <a:r>
              <a:rPr lang="ru-RU" dirty="0" smtClean="0">
                <a:latin typeface="Bahnschrift Light Condensed" panose="020B0502040204020203" pitchFamily="34" charset="0"/>
              </a:rPr>
              <a:t> (з 1830 р.), Головного </a:t>
            </a:r>
            <a:r>
              <a:rPr lang="ru-RU" dirty="0" err="1" smtClean="0">
                <a:latin typeface="Bahnschrift Light Condensed" panose="020B0502040204020203" pitchFamily="34" charset="0"/>
              </a:rPr>
              <a:t>педагогічного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інституту</a:t>
            </a:r>
            <a:r>
              <a:rPr lang="ru-RU" dirty="0" smtClean="0">
                <a:latin typeface="Bahnschrift Light Condensed" panose="020B0502040204020203" pitchFamily="34" charset="0"/>
              </a:rPr>
              <a:t> (з 1832 р.), Головного </a:t>
            </a:r>
            <a:r>
              <a:rPr lang="ru-RU" dirty="0" err="1" smtClean="0">
                <a:latin typeface="Bahnschrift Light Condensed" panose="020B0502040204020203" pitchFamily="34" charset="0"/>
              </a:rPr>
              <a:t>інженерного</a:t>
            </a:r>
            <a:r>
              <a:rPr lang="ru-RU" dirty="0" smtClean="0">
                <a:latin typeface="Bahnschrift Light Condensed" panose="020B0502040204020203" pitchFamily="34" charset="0"/>
              </a:rPr>
              <a:t> училища (з 1840 р.), Головного </a:t>
            </a:r>
            <a:r>
              <a:rPr lang="ru-RU" dirty="0" err="1" smtClean="0">
                <a:latin typeface="Bahnschrift Light Condensed" panose="020B0502040204020203" pitchFamily="34" charset="0"/>
              </a:rPr>
              <a:t>артилерійського</a:t>
            </a:r>
            <a:r>
              <a:rPr lang="ru-RU" dirty="0" smtClean="0">
                <a:latin typeface="Bahnschrift Light Condensed" panose="020B0502040204020203" pitchFamily="34" charset="0"/>
              </a:rPr>
              <a:t> училища (з 1841 р.). член </a:t>
            </a:r>
            <a:r>
              <a:rPr lang="ru-RU" dirty="0" err="1" smtClean="0">
                <a:latin typeface="Bahnschrift Light Condensed" panose="020B0502040204020203" pitchFamily="34" charset="0"/>
              </a:rPr>
              <a:t>Петербурзької</a:t>
            </a:r>
            <a:r>
              <a:rPr lang="ru-RU" dirty="0" smtClean="0">
                <a:latin typeface="Bahnschrift Light Condensed" panose="020B0502040204020203" pitchFamily="34" charset="0"/>
              </a:rPr>
              <a:t> АН (з </a:t>
            </a:r>
            <a:r>
              <a:rPr lang="ru-RU" dirty="0" smtClean="0">
                <a:latin typeface="Bahnschrift Light Condensed" panose="020B0502040204020203" pitchFamily="34" charset="0"/>
                <a:hlinkClick r:id="rId21" tooltip="1830"/>
              </a:rPr>
              <a:t>1830</a:t>
            </a:r>
            <a:r>
              <a:rPr lang="ru-RU" dirty="0" smtClean="0">
                <a:latin typeface="Bahnschrift Light Condensed" panose="020B0502040204020203" pitchFamily="34" charset="0"/>
              </a:rPr>
              <a:t>, у </a:t>
            </a:r>
            <a:r>
              <a:rPr lang="ru-RU" dirty="0" err="1" smtClean="0">
                <a:latin typeface="Bahnschrift Light Condensed" panose="020B0502040204020203" pitchFamily="34" charset="0"/>
              </a:rPr>
              <a:t>віці</a:t>
            </a:r>
            <a:r>
              <a:rPr lang="ru-RU" dirty="0" smtClean="0">
                <a:latin typeface="Bahnschrift Light Condensed" panose="020B0502040204020203" pitchFamily="34" charset="0"/>
              </a:rPr>
              <a:t> 29 </a:t>
            </a:r>
            <a:r>
              <a:rPr lang="ru-RU" dirty="0" err="1" smtClean="0">
                <a:latin typeface="Bahnschrift Light Condensed" panose="020B0502040204020203" pitchFamily="34" charset="0"/>
              </a:rPr>
              <a:t>років</a:t>
            </a:r>
            <a:r>
              <a:rPr lang="ru-RU" dirty="0" smtClean="0">
                <a:latin typeface="Bahnschrift Light Condensed" panose="020B0502040204020203" pitchFamily="34" charset="0"/>
              </a:rPr>
              <a:t>), </a:t>
            </a:r>
            <a:r>
              <a:rPr lang="ru-RU" dirty="0" err="1" smtClean="0">
                <a:latin typeface="Bahnschrift Light Condensed" panose="020B0502040204020203" pitchFamily="34" charset="0"/>
                <a:hlinkClick r:id="rId22" tooltip="Французька академія наук"/>
              </a:rPr>
              <a:t>Паризької</a:t>
            </a:r>
            <a:r>
              <a:rPr lang="ru-RU" dirty="0" smtClean="0">
                <a:latin typeface="Bahnschrift Light Condensed" panose="020B0502040204020203" pitchFamily="34" charset="0"/>
              </a:rPr>
              <a:t> (з 1856 р.), </a:t>
            </a:r>
            <a:r>
              <a:rPr lang="ru-RU" dirty="0" err="1" smtClean="0">
                <a:latin typeface="Bahnschrift Light Condensed" panose="020B0502040204020203" pitchFamily="34" charset="0"/>
              </a:rPr>
              <a:t>Римської</a:t>
            </a:r>
            <a:r>
              <a:rPr lang="ru-RU" dirty="0" smtClean="0">
                <a:latin typeface="Bahnschrift Light Condensed" panose="020B0502040204020203" pitchFamily="34" charset="0"/>
              </a:rPr>
              <a:t> й </a:t>
            </a:r>
            <a:r>
              <a:rPr lang="ru-RU" dirty="0" err="1" smtClean="0">
                <a:latin typeface="Bahnschrift Light Condensed" panose="020B0502040204020203" pitchFamily="34" charset="0"/>
              </a:rPr>
              <a:t>Туринської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Академій</a:t>
            </a:r>
            <a:r>
              <a:rPr lang="ru-RU" dirty="0" smtClean="0">
                <a:latin typeface="Bahnschrift Light Condensed" panose="020B0502040204020203" pitchFamily="34" charset="0"/>
              </a:rPr>
              <a:t> наук). З 1830 року </a:t>
            </a:r>
            <a:r>
              <a:rPr lang="ru-RU" dirty="0" err="1" smtClean="0">
                <a:latin typeface="Bahnschrift Light Condensed" panose="020B0502040204020203" pitchFamily="34" charset="0"/>
              </a:rPr>
              <a:t>екстраординарний</a:t>
            </a:r>
            <a:r>
              <a:rPr lang="ru-RU" dirty="0" smtClean="0">
                <a:latin typeface="Bahnschrift Light Condensed" panose="020B0502040204020203" pitchFamily="34" charset="0"/>
              </a:rPr>
              <a:t>, 1831 року — </a:t>
            </a:r>
            <a:r>
              <a:rPr lang="ru-RU" dirty="0" err="1" smtClean="0">
                <a:latin typeface="Bahnschrift Light Condensed" panose="020B0502040204020203" pitchFamily="34" charset="0"/>
              </a:rPr>
              <a:t>ординарний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академік</a:t>
            </a:r>
            <a:r>
              <a:rPr lang="ru-RU" dirty="0" smtClean="0">
                <a:latin typeface="Bahnschrift Light Condensed" panose="020B0502040204020203" pitchFamily="34" charset="0"/>
              </a:rPr>
              <a:t> СПб АН.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976" y="3649133"/>
            <a:ext cx="3204754" cy="2403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9" y="3061444"/>
            <a:ext cx="1863634" cy="25824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32230" y="5644149"/>
            <a:ext cx="2849879" cy="40963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Bahnschrift Condensed" panose="020B0502040204020203" pitchFamily="34" charset="0"/>
              </a:rPr>
              <a:t>КОШІ</a:t>
            </a:r>
            <a:endParaRPr lang="ru-RU" sz="2400" dirty="0">
              <a:latin typeface="Bahnschrift Condensed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63" y="4014624"/>
            <a:ext cx="2173653" cy="2608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828870" y="3604868"/>
            <a:ext cx="2849879" cy="4096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dirty="0" smtClean="0">
                <a:latin typeface="Bahnschrift Condensed" panose="020B0502040204020203" pitchFamily="34" charset="0"/>
              </a:rPr>
              <a:t>Лаплас</a:t>
            </a:r>
            <a:endParaRPr lang="ru-RU" sz="2400" dirty="0">
              <a:latin typeface="Bahnschrift Condensed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109" y="4014503"/>
            <a:ext cx="2226825" cy="2610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8370421" y="3604867"/>
            <a:ext cx="2849879" cy="4096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dirty="0" smtClean="0">
                <a:latin typeface="Bahnschrift Condensed" panose="020B0502040204020203" pitchFamily="34" charset="0"/>
              </a:rPr>
              <a:t>ПУАССОН</a:t>
            </a:r>
            <a:endParaRPr lang="ru-RU" sz="2400" dirty="0">
              <a:latin typeface="Bahnschrift Condensed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16" y="3061444"/>
            <a:ext cx="2048900" cy="2591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0767060" y="5653302"/>
            <a:ext cx="2849879" cy="4096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dirty="0" smtClean="0">
                <a:latin typeface="Bahnschrift Condensed" panose="020B0502040204020203" pitchFamily="34" charset="0"/>
              </a:rPr>
              <a:t>Фур’є</a:t>
            </a:r>
            <a:endParaRPr lang="ru-RU" sz="24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9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706485"/>
            <a:ext cx="12192001" cy="10919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Bahnschrift Condensed" panose="020B0502040204020203" pitchFamily="34" charset="0"/>
              </a:rPr>
              <a:t>ПЕРЕЛІК ДРУКОВАНИХ РОБІТ УЧЕНОГО НАЛІЧУЄ ПОНАД 100 ПУБЛІКАЦІЙ. БІЛЬША ЧАСТИНА НАУКОВИХ ПРАЦЬ ОСТРОГРАДСЬКОГО СТОСУЄТЬСЯ ЙОГО УЛЮБЛЕНОЇ ДИСЦИПЛІНИ – АНАЛІТИЧНОЇ МЕХАНІКИ. ВІН ПРАЦЮВАВ У РІЗНИХ НАПРЯМАХ ЦІЄЇ НАУКИ: ТЕОРІЇ ТЯЖІННЯ, ТЕОРІЇ КОЛИВАНЬ ПРУЖНОГО ТІЛА, ГІДРОСТАТИКИ ТА ГІДРОДИНАМІКИ, ЗАГАЛЬНОЇ ТЕОРІЇ УДАРУ. ОСОБЛИВО ЦІННИМИ ВИЯВИЛИСЯ ЙОГО МЕМУАРИ (</a:t>
            </a:r>
            <a:r>
              <a:rPr lang="ru-RU" sz="2000" dirty="0" smtClean="0">
                <a:latin typeface="Bahnschrift Condensed" panose="020B0502040204020203" pitchFamily="34" charset="0"/>
                <a:hlinkClick r:id="rId2" tooltip="1854"/>
              </a:rPr>
              <a:t>1854</a:t>
            </a:r>
            <a:r>
              <a:rPr lang="ru-RU" sz="2000" dirty="0" smtClean="0">
                <a:latin typeface="Bahnschrift Condensed" panose="020B0502040204020203" pitchFamily="34" charset="0"/>
              </a:rPr>
              <a:t> </a:t>
            </a:r>
            <a:r>
              <a:rPr lang="en-US" sz="2000" dirty="0" smtClean="0">
                <a:latin typeface="Bahnschrift Condensed" panose="020B0502040204020203" pitchFamily="34" charset="0"/>
              </a:rPr>
              <a:t>P.), </a:t>
            </a:r>
            <a:r>
              <a:rPr lang="ru-RU" sz="2000" dirty="0" smtClean="0">
                <a:latin typeface="Bahnschrift Condensed" panose="020B0502040204020203" pitchFamily="34" charset="0"/>
              </a:rPr>
              <a:t>ЩО МІСТЯТЬ ПОВНУ ТЕОРІЮ УДАРІВ. У </a:t>
            </a:r>
            <a:r>
              <a:rPr lang="ru-RU" sz="2000" dirty="0" smtClean="0">
                <a:latin typeface="Bahnschrift Condensed" panose="020B0502040204020203" pitchFamily="34" charset="0"/>
                <a:hlinkClick r:id="rId3" tooltip="1848"/>
              </a:rPr>
              <a:t>1848</a:t>
            </a:r>
            <a:r>
              <a:rPr lang="ru-RU" sz="2000" dirty="0" smtClean="0">
                <a:latin typeface="Bahnschrift Condensed" panose="020B0502040204020203" pitchFamily="34" charset="0"/>
              </a:rPr>
              <a:t> Р. ЗАПРОПОНУВАВ ОРИГІНАЛЬНИЙ ВИСНОВОК КАНОНІЧНИХ РІВНЯНЬ, ДОСЛІДЖУВАВ </a:t>
            </a:r>
            <a:r>
              <a:rPr lang="ru-RU" sz="2000" dirty="0" smtClean="0">
                <a:latin typeface="Bahnschrift Condensed" panose="020B0502040204020203" pitchFamily="34" charset="0"/>
                <a:hlinkClick r:id="rId4" tooltip="Інтеграл"/>
              </a:rPr>
              <a:t>ІНТЕГРАЛИ</a:t>
            </a:r>
            <a:r>
              <a:rPr lang="ru-RU" sz="2000" dirty="0" smtClean="0">
                <a:latin typeface="Bahnschrift Condensed" panose="020B0502040204020203" pitchFamily="34" charset="0"/>
              </a:rPr>
              <a:t> ЗАГАЛЬНИХ РІВНЯНЬ ДИНАМІКИ, А ТАКОЖ ВИРІШИВ ІЗОПЕРИМЕТРИЧНУ ЗАДАЧУ.</a:t>
            </a:r>
            <a:endParaRPr lang="ru-RU" sz="2000" dirty="0">
              <a:latin typeface="Bahnschrift Condensed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" y="3639846"/>
            <a:ext cx="12043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effectLst/>
                <a:latin typeface="Bahnschrift Condensed" panose="020B0502040204020203" pitchFamily="34" charset="0"/>
              </a:rPr>
              <a:t>В ЛЕКЦІЯХ З АЛГЕБРАЇЧНОГО І ТРАНСЦЕНДЕНТНОГО АНАЛІЗУ (1836, 1837 </a:t>
            </a:r>
            <a:r>
              <a:rPr lang="en-US" b="0" i="0" dirty="0" smtClean="0">
                <a:effectLst/>
                <a:latin typeface="Bahnschrift Condensed" panose="020B0502040204020203" pitchFamily="34" charset="0"/>
              </a:rPr>
              <a:t>PP.) </a:t>
            </a:r>
            <a:r>
              <a:rPr lang="ru-RU" b="0" i="0" dirty="0" smtClean="0">
                <a:effectLst/>
                <a:latin typeface="Bahnschrift Condensed" panose="020B0502040204020203" pitchFamily="34" charset="0"/>
              </a:rPr>
              <a:t>М. В. ОСТРОГРАДСЬКИЙ ОЗНАЙОМИВ СВОЇХ СЛУХАЧІВ З НОВИМИ ІДЕЯМИ Й МЕТОДАМИ У ГАЛУЗІ АЛГЕБРАЇЧНИХ РІВНЯНЬ, У ГАЛУЗІ АНАЛІЗУ НЕСКІНЧЕННО МАЛИХ М. В. ОСТРОГРАДСЬКИЙ ЗНАЙШОВ УМОВИ Й СПОСІБ ДЛЯ ВИРАЖЕННЯ АЛГЕБРАЇЧНОЮ ФУНКЦІЄЮ ЯК ІНТЕГРАЛА РАЦІОНАЛЬНОГО ДРОБУ, ТАК І ІНТЕГРАЛА ВІД ФУНКЦІЇ, ЩО МІСТИТЬ </a:t>
            </a:r>
            <a:r>
              <a:rPr lang="ru-RU" b="0" i="0" u="none" strike="noStrike" dirty="0" smtClean="0">
                <a:effectLst/>
                <a:latin typeface="Bahnschrift Condensed" panose="020B0502040204020203" pitchFamily="34" charset="0"/>
                <a:hlinkClick r:id="rId5" tooltip="Квадратний корінь"/>
              </a:rPr>
              <a:t>КВАДРАТНИЙ КОРІНЬ</a:t>
            </a:r>
            <a:r>
              <a:rPr lang="ru-RU" b="0" i="0" dirty="0" smtClean="0">
                <a:effectLst/>
                <a:latin typeface="Bahnschrift Condensed" panose="020B0502040204020203" pitchFamily="34" charset="0"/>
              </a:rPr>
              <a:t> З ЦІЛОГО </a:t>
            </a:r>
            <a:r>
              <a:rPr lang="ru-RU" b="0" i="0" u="none" strike="noStrike" dirty="0" smtClean="0">
                <a:effectLst/>
                <a:latin typeface="Bahnschrift Condensed" panose="020B0502040204020203" pitchFamily="34" charset="0"/>
                <a:hlinkClick r:id="rId6" tooltip="Многочлен"/>
              </a:rPr>
              <a:t>МНОГОЧЛЕНА</a:t>
            </a:r>
            <a:r>
              <a:rPr lang="ru-RU" b="0" i="0" dirty="0" smtClean="0">
                <a:effectLst/>
                <a:latin typeface="Bahnschrift Condensed" panose="020B0502040204020203" pitchFamily="34" charset="0"/>
              </a:rPr>
              <a:t>.</a:t>
            </a:r>
            <a:endParaRPr lang="ru-RU" dirty="0">
              <a:latin typeface="Bahnschrift Condensed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19" y="2048256"/>
            <a:ext cx="5037427" cy="1591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025" y="4446973"/>
            <a:ext cx="2411027" cy="2411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28" y="5585906"/>
            <a:ext cx="6847522" cy="869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06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12192001" cy="20862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err="1">
                <a:latin typeface="Bahnschrift Condensed" panose="020B0502040204020203" pitchFamily="34" charset="0"/>
              </a:rPr>
              <a:t>Важливих</a:t>
            </a:r>
            <a:r>
              <a:rPr lang="ru-RU" sz="2000" dirty="0">
                <a:latin typeface="Bahnschrift Condensed" panose="020B0502040204020203" pitchFamily="34" charset="0"/>
              </a:rPr>
              <a:t> </a:t>
            </a:r>
            <a:r>
              <a:rPr lang="ru-RU" sz="2000" dirty="0" err="1">
                <a:latin typeface="Bahnschrift Condensed" panose="020B0502040204020203" pitchFamily="34" charset="0"/>
              </a:rPr>
              <a:t>результатів</a:t>
            </a:r>
            <a:r>
              <a:rPr lang="ru-RU" sz="2000" dirty="0">
                <a:latin typeface="Bahnschrift Condensed" panose="020B0502040204020203" pitchFamily="34" charset="0"/>
              </a:rPr>
              <a:t> </a:t>
            </a:r>
            <a:r>
              <a:rPr lang="ru-RU" sz="2000" dirty="0" err="1">
                <a:latin typeface="Bahnschrift Condensed" panose="020B0502040204020203" pitchFamily="34" charset="0"/>
              </a:rPr>
              <a:t>досяг</a:t>
            </a:r>
            <a:r>
              <a:rPr lang="ru-RU" sz="2000" dirty="0">
                <a:latin typeface="Bahnschrift Condensed" panose="020B0502040204020203" pitchFamily="34" charset="0"/>
              </a:rPr>
              <a:t> </a:t>
            </a:r>
            <a:r>
              <a:rPr lang="ru-RU" sz="2000" dirty="0" err="1">
                <a:latin typeface="Bahnschrift Condensed" panose="020B0502040204020203" pitchFamily="34" charset="0"/>
              </a:rPr>
              <a:t>Остроградський</a:t>
            </a:r>
            <a:r>
              <a:rPr lang="ru-RU" sz="2000" dirty="0">
                <a:latin typeface="Bahnschrift Condensed" panose="020B0502040204020203" pitchFamily="34" charset="0"/>
              </a:rPr>
              <a:t> у </a:t>
            </a:r>
            <a:r>
              <a:rPr lang="ru-RU" sz="2000" dirty="0" err="1">
                <a:latin typeface="Bahnschrift Condensed" panose="020B0502040204020203" pitchFamily="34" charset="0"/>
              </a:rPr>
              <a:t>галузі</a:t>
            </a:r>
            <a:r>
              <a:rPr lang="ru-RU" sz="2000" dirty="0">
                <a:latin typeface="Bahnschrift Condensed" panose="020B0502040204020203" pitchFamily="34" charset="0"/>
              </a:rPr>
              <a:t> </a:t>
            </a:r>
            <a:r>
              <a:rPr lang="ru-RU" sz="2000" dirty="0" err="1">
                <a:latin typeface="Bahnschrift Condensed" panose="020B0502040204020203" pitchFamily="34" charset="0"/>
              </a:rPr>
              <a:t>математичного</a:t>
            </a:r>
            <a:r>
              <a:rPr lang="ru-RU" sz="2000" dirty="0">
                <a:latin typeface="Bahnschrift Condensed" panose="020B0502040204020203" pitchFamily="34" charset="0"/>
              </a:rPr>
              <a:t> </a:t>
            </a:r>
            <a:r>
              <a:rPr lang="ru-RU" sz="2000" dirty="0" err="1">
                <a:latin typeface="Bahnschrift Condensed" panose="020B0502040204020203" pitchFamily="34" charset="0"/>
              </a:rPr>
              <a:t>аналізу</a:t>
            </a:r>
            <a:r>
              <a:rPr lang="ru-RU" sz="2000" dirty="0">
                <a:latin typeface="Bahnschrift Condensed" panose="020B0502040204020203" pitchFamily="34" charset="0"/>
              </a:rPr>
              <a:t>. Учений </a:t>
            </a:r>
            <a:r>
              <a:rPr lang="ru-RU" sz="2000" dirty="0" err="1">
                <a:latin typeface="Bahnschrift Condensed" panose="020B0502040204020203" pitchFamily="34" charset="0"/>
              </a:rPr>
              <a:t>знайшов</a:t>
            </a:r>
            <a:r>
              <a:rPr lang="ru-RU" sz="2000" dirty="0">
                <a:latin typeface="Bahnschrift Condensed" panose="020B0502040204020203" pitchFamily="34" charset="0"/>
              </a:rPr>
              <a:t> формулу </a:t>
            </a:r>
            <a:r>
              <a:rPr lang="ru-RU" sz="2000" dirty="0" err="1">
                <a:latin typeface="Bahnschrift Condensed" panose="020B0502040204020203" pitchFamily="34" charset="0"/>
              </a:rPr>
              <a:t>зв’язку</a:t>
            </a:r>
            <a:r>
              <a:rPr lang="ru-RU" sz="2000" dirty="0">
                <a:latin typeface="Bahnschrift Condensed" panose="020B0502040204020203" pitchFamily="34" charset="0"/>
              </a:rPr>
              <a:t> </a:t>
            </a:r>
            <a:r>
              <a:rPr lang="ru-RU" sz="2000" dirty="0" err="1">
                <a:latin typeface="Bahnschrift Condensed" panose="020B0502040204020203" pitchFamily="34" charset="0"/>
              </a:rPr>
              <a:t>інтегралу</a:t>
            </a:r>
            <a:r>
              <a:rPr lang="ru-RU" sz="2000" dirty="0">
                <a:latin typeface="Bahnschrift Condensed" panose="020B0502040204020203" pitchFamily="34" charset="0"/>
              </a:rPr>
              <a:t> по </a:t>
            </a:r>
            <a:r>
              <a:rPr lang="ru-RU" sz="2000" dirty="0" err="1">
                <a:latin typeface="Bahnschrift Condensed" panose="020B0502040204020203" pitchFamily="34" charset="0"/>
              </a:rPr>
              <a:t>об’єму</a:t>
            </a:r>
            <a:r>
              <a:rPr lang="ru-RU" sz="2000" dirty="0">
                <a:latin typeface="Bahnschrift Condensed" panose="020B0502040204020203" pitchFamily="34" charset="0"/>
              </a:rPr>
              <a:t> з </a:t>
            </a:r>
            <a:r>
              <a:rPr lang="ru-RU" sz="2000" dirty="0" err="1">
                <a:latin typeface="Bahnschrift Condensed" panose="020B0502040204020203" pitchFamily="34" charset="0"/>
              </a:rPr>
              <a:t>інтегралом</a:t>
            </a:r>
            <a:r>
              <a:rPr lang="ru-RU" sz="2000" dirty="0">
                <a:latin typeface="Bahnschrift Condensed" panose="020B0502040204020203" pitchFamily="34" charset="0"/>
              </a:rPr>
              <a:t> по </a:t>
            </a:r>
            <a:r>
              <a:rPr lang="ru-RU" sz="2000" dirty="0" err="1">
                <a:latin typeface="Bahnschrift Condensed" panose="020B0502040204020203" pitchFamily="34" charset="0"/>
              </a:rPr>
              <a:t>поверхні</a:t>
            </a:r>
            <a:r>
              <a:rPr lang="ru-RU" sz="2000" dirty="0">
                <a:latin typeface="Bahnschrift Condensed" panose="020B0502040204020203" pitchFamily="34" charset="0"/>
              </a:rPr>
              <a:t>, </a:t>
            </a:r>
            <a:r>
              <a:rPr lang="ru-RU" sz="2000" dirty="0" err="1">
                <a:latin typeface="Bahnschrift Condensed" panose="020B0502040204020203" pitchFamily="34" charset="0"/>
              </a:rPr>
              <a:t>відому</a:t>
            </a:r>
            <a:r>
              <a:rPr lang="ru-RU" sz="2000" dirty="0">
                <a:latin typeface="Bahnschrift Condensed" panose="020B0502040204020203" pitchFamily="34" charset="0"/>
              </a:rPr>
              <a:t> в </a:t>
            </a:r>
            <a:r>
              <a:rPr lang="ru-RU" sz="2000" dirty="0" err="1">
                <a:latin typeface="Bahnschrift Condensed" panose="020B0502040204020203" pitchFamily="34" charset="0"/>
              </a:rPr>
              <a:t>науці</a:t>
            </a:r>
            <a:r>
              <a:rPr lang="ru-RU" sz="2000" dirty="0">
                <a:latin typeface="Bahnschrift Condensed" panose="020B0502040204020203" pitchFamily="34" charset="0"/>
              </a:rPr>
              <a:t> як “формула </a:t>
            </a:r>
            <a:r>
              <a:rPr lang="ru-RU" sz="2000" dirty="0" err="1">
                <a:latin typeface="Bahnschrift Condensed" panose="020B0502040204020203" pitchFamily="34" charset="0"/>
              </a:rPr>
              <a:t>Остроградського</a:t>
            </a:r>
            <a:r>
              <a:rPr lang="ru-RU" sz="2000" dirty="0">
                <a:latin typeface="Bahnschrift Condensed" panose="020B0502040204020203" pitchFamily="34" charset="0"/>
              </a:rPr>
              <a:t>”. В </a:t>
            </a:r>
            <a:r>
              <a:rPr lang="ru-RU" sz="2000" dirty="0" err="1">
                <a:latin typeface="Bahnschrift Condensed" panose="020B0502040204020203" pitchFamily="34" charset="0"/>
              </a:rPr>
              <a:t>усіх</a:t>
            </a:r>
            <a:r>
              <a:rPr lang="ru-RU" sz="2000" dirty="0">
                <a:latin typeface="Bahnschrift Condensed" panose="020B0502040204020203" pitchFamily="34" charset="0"/>
              </a:rPr>
              <a:t> </a:t>
            </a:r>
            <a:r>
              <a:rPr lang="ru-RU" sz="2000" dirty="0" err="1">
                <a:latin typeface="Bahnschrift Condensed" panose="020B0502040204020203" pitchFamily="34" charset="0"/>
              </a:rPr>
              <a:t>його</a:t>
            </a:r>
            <a:r>
              <a:rPr lang="ru-RU" sz="2000" dirty="0">
                <a:latin typeface="Bahnschrift Condensed" panose="020B0502040204020203" pitchFamily="34" charset="0"/>
              </a:rPr>
              <a:t> роботах </a:t>
            </a:r>
            <a:r>
              <a:rPr lang="ru-RU" sz="2000" dirty="0" err="1">
                <a:latin typeface="Bahnschrift Condensed" panose="020B0502040204020203" pitchFamily="34" charset="0"/>
              </a:rPr>
              <a:t>головна</a:t>
            </a:r>
            <a:r>
              <a:rPr lang="ru-RU" sz="2000" dirty="0">
                <a:latin typeface="Bahnschrift Condensed" panose="020B0502040204020203" pitchFamily="34" charset="0"/>
              </a:rPr>
              <a:t> </a:t>
            </a:r>
            <a:r>
              <a:rPr lang="ru-RU" sz="2000" dirty="0" err="1">
                <a:latin typeface="Bahnschrift Condensed" panose="020B0502040204020203" pitchFamily="34" charset="0"/>
              </a:rPr>
              <a:t>увага</a:t>
            </a:r>
            <a:r>
              <a:rPr lang="ru-RU" sz="2000" dirty="0">
                <a:latin typeface="Bahnschrift Condensed" panose="020B0502040204020203" pitchFamily="34" charset="0"/>
              </a:rPr>
              <a:t> </a:t>
            </a:r>
            <a:r>
              <a:rPr lang="ru-RU" sz="2000" dirty="0" err="1">
                <a:latin typeface="Bahnschrift Condensed" panose="020B0502040204020203" pitchFamily="34" charset="0"/>
              </a:rPr>
              <a:t>концентрувалася</a:t>
            </a:r>
            <a:r>
              <a:rPr lang="ru-RU" sz="2000" dirty="0">
                <a:latin typeface="Bahnschrift Condensed" panose="020B0502040204020203" pitchFamily="34" charset="0"/>
              </a:rPr>
              <a:t> не на </a:t>
            </a:r>
            <a:r>
              <a:rPr lang="ru-RU" sz="2000" dirty="0" err="1">
                <a:latin typeface="Bahnschrift Condensed" panose="020B0502040204020203" pitchFamily="34" charset="0"/>
              </a:rPr>
              <a:t>розв’язанні</a:t>
            </a:r>
            <a:r>
              <a:rPr lang="ru-RU" sz="2000" dirty="0">
                <a:latin typeface="Bahnschrift Condensed" panose="020B0502040204020203" pitchFamily="34" charset="0"/>
              </a:rPr>
              <a:t> </a:t>
            </a:r>
            <a:r>
              <a:rPr lang="ru-RU" sz="2000" dirty="0" err="1">
                <a:latin typeface="Bahnschrift Condensed" panose="020B0502040204020203" pitchFamily="34" charset="0"/>
              </a:rPr>
              <a:t>окремих</a:t>
            </a:r>
            <a:r>
              <a:rPr lang="ru-RU" sz="2000" dirty="0">
                <a:latin typeface="Bahnschrift Condensed" panose="020B0502040204020203" pitchFamily="34" charset="0"/>
              </a:rPr>
              <a:t> задач, а на </a:t>
            </a:r>
            <a:r>
              <a:rPr lang="ru-RU" sz="2000" dirty="0" err="1">
                <a:latin typeface="Bahnschrift Condensed" panose="020B0502040204020203" pitchFamily="34" charset="0"/>
              </a:rPr>
              <a:t>встановленні</a:t>
            </a:r>
            <a:r>
              <a:rPr lang="ru-RU" sz="2000" dirty="0">
                <a:latin typeface="Bahnschrift Condensed" panose="020B0502040204020203" pitchFamily="34" charset="0"/>
              </a:rPr>
              <a:t> </a:t>
            </a:r>
            <a:r>
              <a:rPr lang="ru-RU" sz="2000" dirty="0" err="1">
                <a:latin typeface="Bahnschrift Condensed" panose="020B0502040204020203" pitchFamily="34" charset="0"/>
              </a:rPr>
              <a:t>узагальнених</a:t>
            </a:r>
            <a:r>
              <a:rPr lang="ru-RU" sz="2000" dirty="0">
                <a:latin typeface="Bahnschrift Condensed" panose="020B0502040204020203" pitchFamily="34" charset="0"/>
              </a:rPr>
              <a:t> </a:t>
            </a:r>
            <a:r>
              <a:rPr lang="ru-RU" sz="2000" dirty="0" err="1">
                <a:latin typeface="Bahnschrift Condensed" panose="020B0502040204020203" pitchFamily="34" charset="0"/>
              </a:rPr>
              <a:t>теорій</a:t>
            </a:r>
            <a:r>
              <a:rPr lang="ru-RU" sz="2000" dirty="0">
                <a:latin typeface="Bahnschrift Condensed" panose="020B0502040204020203" pitchFamily="34" charset="0"/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700" y="1740023"/>
            <a:ext cx="6489577" cy="1320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22.5 Принцип Гамильтона – Остроградск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91" y="5733665"/>
            <a:ext cx="4783587" cy="995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АРИАЦИОННЫЙ ПРИНЦИП ГАМИЛЬТОНА-ОСТРОГРАДСКОГО В КОНФИГУРАЦИОННОМ И ФАЗОВОМ  ПРОСТРАНСТВАХ - ТЕОРЕТИЧЕСКАЯ МЕХАНИ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516" y="10485597"/>
            <a:ext cx="1133488" cy="74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7.9. Принцип гамильтона - остроградског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811" y="3825714"/>
            <a:ext cx="2930687" cy="1755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ВАРИАЦИОННЫЙ ПРИНЦИП ГАМИЛЬТОНА-ОСТРОГРАДСКОГО В КОНФИГУРАЦИОННОМ И ФАЗОВОМ  ПРОСТРАНСТВАХ - ТЕОРЕТИЧЕСКАЯ МЕХАН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045" y="3826275"/>
            <a:ext cx="2345018" cy="1754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30893" y="3212751"/>
            <a:ext cx="3797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latin typeface="Bahnschrift Condensed" panose="020B0502040204020203" pitchFamily="34" charset="0"/>
              </a:rPr>
              <a:t>ФОРМУЛА ГАМІЛЬТОНА-ОСТРОГРАДСЬКОГО</a:t>
            </a:r>
            <a:endParaRPr lang="ru-RU" sz="20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90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967" y="0"/>
            <a:ext cx="10131425" cy="1456267"/>
          </a:xfrm>
        </p:spPr>
        <p:txBody>
          <a:bodyPr/>
          <a:lstStyle/>
          <a:p>
            <a:pPr algn="ctr"/>
            <a:r>
              <a:rPr lang="ru-RU" dirty="0">
                <a:latin typeface="Bahnschrift Condensed" panose="020B0502040204020203" pitchFamily="34" charset="0"/>
              </a:rPr>
              <a:t>Михайло </a:t>
            </a:r>
            <a:r>
              <a:rPr lang="ru-RU" dirty="0" err="1">
                <a:latin typeface="Bahnschrift Condensed" panose="020B0502040204020203" pitchFamily="34" charset="0"/>
              </a:rPr>
              <a:t>Остроградський</a:t>
            </a:r>
            <a:r>
              <a:rPr lang="ru-RU" dirty="0">
                <a:latin typeface="Bahnschrift Condensed" panose="020B0502040204020203" pitchFamily="34" charset="0"/>
              </a:rPr>
              <a:t> </a:t>
            </a:r>
            <a:r>
              <a:rPr lang="ru-RU" dirty="0" err="1">
                <a:latin typeface="Bahnschrift Condensed" panose="020B0502040204020203" pitchFamily="34" charset="0"/>
              </a:rPr>
              <a:t>був</a:t>
            </a:r>
            <a:r>
              <a:rPr lang="ru-RU" dirty="0">
                <a:latin typeface="Bahnschrift Condensed" panose="020B0502040204020203" pitchFamily="34" charset="0"/>
              </a:rPr>
              <a:t> </a:t>
            </a:r>
            <a:r>
              <a:rPr lang="ru-RU" dirty="0" err="1">
                <a:latin typeface="Bahnschrift Condensed" panose="020B0502040204020203" pitchFamily="34" charset="0"/>
              </a:rPr>
              <a:t>прекрасним</a:t>
            </a:r>
            <a:r>
              <a:rPr lang="ru-RU" dirty="0">
                <a:latin typeface="Bahnschrift Condensed" panose="020B0502040204020203" pitchFamily="34" charset="0"/>
              </a:rPr>
              <a:t> педагогом.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1" y="2065867"/>
            <a:ext cx="4866216" cy="3649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503" y="2061964"/>
            <a:ext cx="4880852" cy="3657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128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92" y="326571"/>
            <a:ext cx="10131425" cy="16981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Bahnschrift Condensed" panose="020B0502040204020203" pitchFamily="34" charset="0"/>
              </a:rPr>
              <a:t>2001 року ЮНЕСКО внесла </a:t>
            </a:r>
            <a:r>
              <a:rPr lang="ru-RU" dirty="0" err="1">
                <a:latin typeface="Bahnschrift Condensed" panose="020B0502040204020203" pitchFamily="34" charset="0"/>
              </a:rPr>
              <a:t>Михайла</a:t>
            </a:r>
            <a:r>
              <a:rPr lang="ru-RU" dirty="0">
                <a:latin typeface="Bahnschrift Condensed" panose="020B0502040204020203" pitchFamily="34" charset="0"/>
              </a:rPr>
              <a:t> </a:t>
            </a:r>
            <a:r>
              <a:rPr lang="ru-RU" dirty="0" err="1">
                <a:latin typeface="Bahnschrift Condensed" panose="020B0502040204020203" pitchFamily="34" charset="0"/>
              </a:rPr>
              <a:t>Остроградського</a:t>
            </a:r>
            <a:r>
              <a:rPr lang="ru-RU" dirty="0">
                <a:latin typeface="Bahnschrift Condensed" panose="020B0502040204020203" pitchFamily="34" charset="0"/>
              </a:rPr>
              <a:t> до </a:t>
            </a:r>
            <a:r>
              <a:rPr lang="ru-RU" dirty="0" err="1">
                <a:latin typeface="Bahnschrift Condensed" panose="020B0502040204020203" pitchFamily="34" charset="0"/>
              </a:rPr>
              <a:t>переліку</a:t>
            </a:r>
            <a:r>
              <a:rPr lang="ru-RU" dirty="0">
                <a:latin typeface="Bahnschrift Condensed" panose="020B0502040204020203" pitchFamily="34" charset="0"/>
              </a:rPr>
              <a:t> </a:t>
            </a:r>
            <a:r>
              <a:rPr lang="ru-RU" dirty="0" err="1">
                <a:latin typeface="Bahnschrift Condensed" panose="020B0502040204020203" pitchFamily="34" charset="0"/>
              </a:rPr>
              <a:t>видатних</a:t>
            </a:r>
            <a:r>
              <a:rPr lang="ru-RU" dirty="0">
                <a:latin typeface="Bahnschrift Condensed" panose="020B0502040204020203" pitchFamily="34" charset="0"/>
              </a:rPr>
              <a:t> </a:t>
            </a:r>
            <a:r>
              <a:rPr lang="ru-RU" dirty="0" err="1">
                <a:latin typeface="Bahnschrift Condensed" panose="020B0502040204020203" pitchFamily="34" charset="0"/>
              </a:rPr>
              <a:t>математиків</a:t>
            </a:r>
            <a:r>
              <a:rPr lang="ru-RU" dirty="0">
                <a:latin typeface="Bahnschrift Condensed" panose="020B0502040204020203" pitchFamily="34" charset="0"/>
              </a:rPr>
              <a:t> </a:t>
            </a:r>
            <a:r>
              <a:rPr lang="ru-RU" dirty="0" err="1">
                <a:latin typeface="Bahnschrift Condensed" panose="020B0502040204020203" pitchFamily="34" charset="0"/>
              </a:rPr>
              <a:t>світу</a:t>
            </a:r>
            <a:r>
              <a:rPr lang="ru-RU" dirty="0">
                <a:latin typeface="Bahnschrift Condensed" panose="020B0502040204020203" pitchFamily="34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2" y="2407678"/>
            <a:ext cx="3795002" cy="37950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793" y="2536371"/>
            <a:ext cx="6633211" cy="3790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998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286</TotalTime>
  <Words>199</Words>
  <Application>Microsoft Office PowerPoint</Application>
  <PresentationFormat>Широкоэкранный</PresentationFormat>
  <Paragraphs>17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Bahnschrift Condensed</vt:lpstr>
      <vt:lpstr>Bahnschrift Light Condensed</vt:lpstr>
      <vt:lpstr>Bahnschrift SemiBold Condensed</vt:lpstr>
      <vt:lpstr>Calibri</vt:lpstr>
      <vt:lpstr>Calibri Light</vt:lpstr>
      <vt:lpstr>Небеса</vt:lpstr>
      <vt:lpstr>Михайло васильович остроградський  підготувала: іващенко поліна учениця 10 класу парасковіївської загальноосвітньої школи і-ііі ступенів соледарської міської ради керівник:  ятченко ірина миколаївна вчитель математики парасковіївської загальноосвітньої школи і-ііі ступенів    </vt:lpstr>
      <vt:lpstr>Михайло васильович остроградський - Геній, визнаний за життя</vt:lpstr>
      <vt:lpstr>Презентация PowerPoint</vt:lpstr>
      <vt:lpstr>КОШІ</vt:lpstr>
      <vt:lpstr>Презентация PowerPoint</vt:lpstr>
      <vt:lpstr>Презентация PowerPoint</vt:lpstr>
      <vt:lpstr>Михайло Остроградський був прекрасним педагогом. </vt:lpstr>
      <vt:lpstr>2001 року ЮНЕСКО внесла Михайла Остроградського до переліку видатних математиків світу.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Михайло васильович остроградський - Геній, визнаний за життя</dc:title>
  <dc:creator>user</dc:creator>
  <cp:lastModifiedBy>user</cp:lastModifiedBy>
  <cp:revision>18</cp:revision>
  <dcterms:created xsi:type="dcterms:W3CDTF">2020-12-06T17:30:47Z</dcterms:created>
  <dcterms:modified xsi:type="dcterms:W3CDTF">2020-12-16T17:11:27Z</dcterms:modified>
</cp:coreProperties>
</file>