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354" r:id="rId2"/>
    <p:sldId id="289" r:id="rId3"/>
    <p:sldId id="291" r:id="rId4"/>
    <p:sldId id="293" r:id="rId5"/>
    <p:sldId id="297" r:id="rId6"/>
    <p:sldId id="339" r:id="rId7"/>
    <p:sldId id="301" r:id="rId8"/>
    <p:sldId id="320" r:id="rId9"/>
    <p:sldId id="350" r:id="rId10"/>
    <p:sldId id="351" r:id="rId11"/>
    <p:sldId id="349" r:id="rId12"/>
    <p:sldId id="352" r:id="rId13"/>
    <p:sldId id="33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3E2E4-4812-4026-8357-F1056A66BD37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7578D-98DC-4547-8E12-379C761B7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578D-98DC-4547-8E12-379C761B7E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27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3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95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7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81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18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45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6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8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35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8AA6-2788-47A7-AEBE-F914B7EE9C68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591C3-3EA6-4D18-A23A-0A2B37645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1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mileMinute-Backgroun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449868"/>
            <a:ext cx="8640960" cy="70773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«…   </a:t>
            </a:r>
            <a:r>
              <a:rPr lang="ru-RU" sz="3600" b="1" dirty="0" smtClean="0">
                <a:solidFill>
                  <a:srgbClr val="FF0000"/>
                </a:solidFill>
              </a:rPr>
              <a:t>Я  </a:t>
            </a:r>
            <a:r>
              <a:rPr lang="ru-RU" sz="3600" b="1" dirty="0">
                <a:solidFill>
                  <a:srgbClr val="FF0000"/>
                </a:solidFill>
              </a:rPr>
              <a:t>ВЕСЕЛО ДИВЛЮСЬ </a:t>
            </a:r>
            <a:r>
              <a:rPr lang="ru-RU" sz="3600" b="1" dirty="0" smtClean="0">
                <a:solidFill>
                  <a:srgbClr val="FF0000"/>
                </a:solidFill>
              </a:rPr>
              <a:t>   НА </a:t>
            </a:r>
            <a:r>
              <a:rPr lang="ru-RU" sz="3600" b="1" dirty="0">
                <a:solidFill>
                  <a:srgbClr val="FF0000"/>
                </a:solidFill>
              </a:rPr>
              <a:t>БОЖИЙ </a:t>
            </a:r>
            <a:r>
              <a:rPr lang="ru-RU" sz="3600" b="1" dirty="0" smtClean="0">
                <a:solidFill>
                  <a:srgbClr val="FF0000"/>
                </a:solidFill>
              </a:rPr>
              <a:t>СВІТ … 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437112"/>
            <a:ext cx="8601744" cy="187220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tx1"/>
                </a:solidFill>
              </a:rPr>
              <a:t>Геній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математики – </a:t>
            </a:r>
          </a:p>
          <a:p>
            <a:r>
              <a:rPr lang="ru-RU" sz="4400" b="1" dirty="0" err="1" smtClean="0">
                <a:solidFill>
                  <a:srgbClr val="FF0000"/>
                </a:solidFill>
              </a:rPr>
              <a:t>Георгій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uk-UA" sz="4400" b="1" dirty="0">
                <a:solidFill>
                  <a:srgbClr val="FF0000"/>
                </a:solidFill>
              </a:rPr>
              <a:t>Феодосійович Вороний</a:t>
            </a:r>
            <a:r>
              <a:rPr lang="uk-UA" sz="4400" dirty="0">
                <a:solidFill>
                  <a:srgbClr val="FF0000"/>
                </a:solidFill>
              </a:rPr>
              <a:t> </a:t>
            </a:r>
            <a:endParaRPr lang="uk-UA" sz="4400" dirty="0" smtClean="0">
              <a:solidFill>
                <a:srgbClr val="FF0000"/>
              </a:solidFill>
            </a:endParaRPr>
          </a:p>
          <a:p>
            <a:r>
              <a:rPr lang="uk-UA" sz="3200" b="1" dirty="0" smtClean="0">
                <a:solidFill>
                  <a:schemeClr val="tx1"/>
                </a:solidFill>
              </a:rPr>
              <a:t>(</a:t>
            </a:r>
            <a:r>
              <a:rPr lang="uk-UA" sz="3200" b="1" dirty="0">
                <a:solidFill>
                  <a:schemeClr val="tx1"/>
                </a:solidFill>
              </a:rPr>
              <a:t>16 (28) квітня 1868 — 7 (20) </a:t>
            </a:r>
            <a:r>
              <a:rPr lang="uk-UA" sz="3200" b="1" dirty="0" err="1">
                <a:solidFill>
                  <a:schemeClr val="tx1"/>
                </a:solidFill>
              </a:rPr>
              <a:t>лист</a:t>
            </a:r>
            <a:r>
              <a:rPr lang="uk-UA" sz="3200" b="1" dirty="0">
                <a:solidFill>
                  <a:schemeClr val="tx1"/>
                </a:solidFill>
              </a:rPr>
              <a:t>опада 1908) 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1746" name="Picture 2" descr="http://voronuy.at.ua/logo/fo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6" cy="32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1663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/>
              <a:t>Борщ </a:t>
            </a:r>
            <a:r>
              <a:rPr lang="uk-UA" b="1" dirty="0"/>
              <a:t>Євгенія, </a:t>
            </a:r>
          </a:p>
          <a:p>
            <a:pPr algn="r"/>
            <a:r>
              <a:rPr lang="uk-UA" b="1" dirty="0"/>
              <a:t>учениця 11 класу </a:t>
            </a:r>
            <a:r>
              <a:rPr lang="uk-UA" b="1" dirty="0" err="1"/>
              <a:t>Яковлівської</a:t>
            </a:r>
            <a:endParaRPr lang="uk-UA" b="1" dirty="0"/>
          </a:p>
          <a:p>
            <a:pPr algn="r"/>
            <a:r>
              <a:rPr lang="uk-UA" b="1" dirty="0"/>
              <a:t>загальноосвітньої  школи І-ІІІ  ступенів </a:t>
            </a:r>
            <a:r>
              <a:rPr lang="uk-UA" b="1" dirty="0" err="1"/>
              <a:t>Соледарської</a:t>
            </a:r>
            <a:r>
              <a:rPr lang="uk-UA" b="1" dirty="0"/>
              <a:t>  міської ради </a:t>
            </a:r>
          </a:p>
          <a:p>
            <a:pPr algn="r"/>
            <a:r>
              <a:rPr lang="uk-UA" b="1" dirty="0"/>
              <a:t>Донецької області</a:t>
            </a:r>
          </a:p>
          <a:p>
            <a:pPr algn="r"/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Керівник: </a:t>
            </a:r>
          </a:p>
          <a:p>
            <a:pPr algn="r"/>
            <a:r>
              <a:rPr lang="uk-UA" b="1" dirty="0"/>
              <a:t>Безсмертна Лариса Вікторівна</a:t>
            </a:r>
          </a:p>
          <a:p>
            <a:pPr algn="r"/>
            <a:r>
              <a:rPr lang="uk-UA" b="1" dirty="0"/>
              <a:t>вчитель математики </a:t>
            </a:r>
            <a:r>
              <a:rPr lang="uk-UA" b="1" dirty="0" err="1"/>
              <a:t>Яковлівської</a:t>
            </a:r>
            <a:r>
              <a:rPr lang="uk-UA" b="1" dirty="0"/>
              <a:t> </a:t>
            </a:r>
          </a:p>
          <a:p>
            <a:pPr algn="r"/>
            <a:r>
              <a:rPr lang="uk-UA" b="1" dirty="0"/>
              <a:t>загальноосвітньої школи І-ІІІ ступенів</a:t>
            </a:r>
          </a:p>
          <a:p>
            <a:pPr algn="r"/>
            <a:r>
              <a:rPr lang="uk-UA" b="1" dirty="0" err="1"/>
              <a:t>Соледарської</a:t>
            </a:r>
            <a:r>
              <a:rPr lang="uk-UA" b="1" dirty="0"/>
              <a:t> міської ради</a:t>
            </a:r>
          </a:p>
          <a:p>
            <a:pPr algn="r"/>
            <a:r>
              <a:rPr lang="uk-UA" b="1" dirty="0"/>
              <a:t>Донецької області</a:t>
            </a:r>
          </a:p>
        </p:txBody>
      </p:sp>
    </p:spTree>
    <p:extLst>
      <p:ext uri="{BB962C8B-B14F-4D97-AF65-F5344CB8AC3E}">
        <p14:creationId xmlns:p14="http://schemas.microsoft.com/office/powerpoint/2010/main" val="11990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reeppt.ru/MyShablony/WaterSlaid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://uahistory.com/wp-content/uploads/2016/04/Georgi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50044" cy="684659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719"/>
            <a:ext cx="471601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voronuy.at.ua/_ph/23/2/216526858.jpg?15186367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3423294"/>
            <a:ext cx="4744617" cy="34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699" y="188640"/>
            <a:ext cx="914399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 Японії (2004 рік, Токіо),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Кореї </a:t>
            </a:r>
            <a:r>
              <a:rPr lang="uk-UA" sz="4000" b="1" dirty="0">
                <a:solidFill>
                  <a:schemeClr val="bg1"/>
                </a:solidFill>
              </a:rPr>
              <a:t>(2005 рік, Сеул),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Канаді </a:t>
            </a:r>
            <a:r>
              <a:rPr lang="uk-UA" sz="4000" b="1" dirty="0">
                <a:solidFill>
                  <a:schemeClr val="bg1"/>
                </a:solidFill>
              </a:rPr>
              <a:t>(2006 рік, </a:t>
            </a:r>
            <a:r>
              <a:rPr lang="uk-UA" sz="4000" b="1" dirty="0" err="1">
                <a:solidFill>
                  <a:schemeClr val="bg1"/>
                </a:solidFill>
              </a:rPr>
              <a:t>Калгарі</a:t>
            </a:r>
            <a:r>
              <a:rPr lang="uk-UA" sz="4000" b="1" dirty="0" smtClean="0">
                <a:solidFill>
                  <a:schemeClr val="bg1"/>
                </a:solidFill>
              </a:rPr>
              <a:t>),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Великій Британії (2007 рік, </a:t>
            </a:r>
            <a:r>
              <a:rPr lang="uk-UA" sz="4000" b="1" dirty="0" err="1">
                <a:solidFill>
                  <a:schemeClr val="bg1"/>
                </a:solidFill>
              </a:rPr>
              <a:t>Гламорган</a:t>
            </a:r>
            <a:r>
              <a:rPr lang="uk-UA" sz="4000" b="1" dirty="0" smtClean="0">
                <a:solidFill>
                  <a:schemeClr val="bg1"/>
                </a:solidFill>
              </a:rPr>
              <a:t>),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Україні (2008 рік, Київ</a:t>
            </a:r>
            <a:r>
              <a:rPr lang="uk-UA" sz="4000" b="1" dirty="0" smtClean="0">
                <a:solidFill>
                  <a:schemeClr val="bg1"/>
                </a:solidFill>
              </a:rPr>
              <a:t>),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Данії (2009 рік, Копенгаген),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Канаді </a:t>
            </a:r>
            <a:r>
              <a:rPr lang="uk-UA" sz="4000" b="1" dirty="0">
                <a:solidFill>
                  <a:schemeClr val="bg1"/>
                </a:solidFill>
              </a:rPr>
              <a:t>(2010 рік, </a:t>
            </a:r>
            <a:r>
              <a:rPr lang="uk-UA" sz="4000" b="1" dirty="0" err="1">
                <a:solidFill>
                  <a:schemeClr val="bg1"/>
                </a:solidFill>
              </a:rPr>
              <a:t>Квебек</a:t>
            </a:r>
            <a:r>
              <a:rPr lang="uk-UA" sz="4000" b="1" dirty="0" smtClean="0">
                <a:solidFill>
                  <a:schemeClr val="bg1"/>
                </a:solidFill>
              </a:rPr>
              <a:t>),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Китаї (2011 рік, </a:t>
            </a:r>
            <a:r>
              <a:rPr lang="uk-UA" sz="4000" b="1" dirty="0" err="1">
                <a:solidFill>
                  <a:schemeClr val="bg1"/>
                </a:solidFill>
              </a:rPr>
              <a:t>Квіндао</a:t>
            </a:r>
            <a:r>
              <a:rPr lang="uk-UA" sz="4000" b="1" dirty="0">
                <a:solidFill>
                  <a:schemeClr val="bg1"/>
                </a:solidFill>
              </a:rPr>
              <a:t>),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США </a:t>
            </a:r>
            <a:r>
              <a:rPr lang="uk-UA" sz="4000" b="1" dirty="0">
                <a:solidFill>
                  <a:schemeClr val="bg1"/>
                </a:solidFill>
              </a:rPr>
              <a:t>(2012 рік, </a:t>
            </a:r>
            <a:r>
              <a:rPr lang="uk-UA" sz="4000" b="1" dirty="0" err="1">
                <a:solidFill>
                  <a:schemeClr val="bg1"/>
                </a:solidFill>
              </a:rPr>
              <a:t>Ратджерс</a:t>
            </a:r>
            <a:r>
              <a:rPr lang="uk-UA" sz="4000" b="1" dirty="0">
                <a:solidFill>
                  <a:schemeClr val="bg1"/>
                </a:solidFill>
              </a:rPr>
              <a:t>),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Росії </a:t>
            </a:r>
            <a:r>
              <a:rPr lang="uk-UA" sz="4000" b="1" dirty="0">
                <a:solidFill>
                  <a:schemeClr val="bg1"/>
                </a:solidFill>
              </a:rPr>
              <a:t>(2013 рік, Санкт-Петербург</a:t>
            </a:r>
            <a:r>
              <a:rPr lang="uk-UA" sz="4000" b="1" dirty="0" smtClean="0">
                <a:solidFill>
                  <a:schemeClr val="bg1"/>
                </a:solidFill>
              </a:rPr>
              <a:t>)</a:t>
            </a:r>
            <a:r>
              <a:rPr lang="uk-UA" sz="4000" b="1" dirty="0">
                <a:solidFill>
                  <a:schemeClr val="bg1"/>
                </a:solidFill>
              </a:rPr>
              <a:t> 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/>
              <a:t>Георгій</a:t>
            </a:r>
            <a:r>
              <a:rPr lang="ru-RU" b="1" dirty="0"/>
              <a:t> Вороний - математик </a:t>
            </a:r>
            <a:r>
              <a:rPr lang="ru-RU" b="1" dirty="0" err="1"/>
              <a:t>український</a:t>
            </a:r>
            <a:r>
              <a:rPr lang="ru-RU" b="1" dirty="0"/>
              <a:t> і </a:t>
            </a:r>
            <a:r>
              <a:rPr lang="ru-RU" b="1" dirty="0" err="1"/>
              <a:t>польський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Математи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86" y="1396227"/>
            <a:ext cx="8862402" cy="49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0"/>
            <a:ext cx="9141681" cy="685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9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3703"/>
            <a:ext cx="626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за </a:t>
            </a:r>
            <a:r>
              <a:rPr lang="ru-RU" sz="7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uk-UA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wias-berlin.de/software/tetgen/figs/s164-dt-v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738" y="218997"/>
            <a:ext cx="2803848" cy="2775054"/>
          </a:xfrm>
          <a:prstGeom prst="rect">
            <a:avLst/>
          </a:prstGeom>
          <a:noFill/>
        </p:spPr>
      </p:pic>
      <p:pic>
        <p:nvPicPr>
          <p:cNvPr id="7" name="Picture 2" descr="https://4.bp.blogspot.com/-a2TkDvVrcI8/WJGkS0gX3sI/AAAAAAAAkP8/hxJP0-F3wSMAyJzcZQLtQ9ml60KZfGuhgCLcB/s1600/figure_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22298"/>
            <a:ext cx="3718666" cy="2775054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>
            <a:fillRect/>
          </a:stretch>
        </p:blipFill>
        <p:spPr bwMode="auto">
          <a:xfrm>
            <a:off x="6149738" y="3793504"/>
            <a:ext cx="2803848" cy="280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1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mileMinute-Backgroun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7"/>
            <a:ext cx="5040560" cy="2808311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   …   Я  </a:t>
            </a:r>
            <a:r>
              <a:rPr lang="ru-RU" b="1" dirty="0"/>
              <a:t>ВЕСЕЛО ДИВЛЮСЬ </a:t>
            </a:r>
            <a:r>
              <a:rPr lang="ru-RU" b="1" dirty="0" smtClean="0"/>
              <a:t>   НА </a:t>
            </a:r>
            <a:r>
              <a:rPr lang="ru-RU" b="1" dirty="0"/>
              <a:t>БОЖИЙ </a:t>
            </a:r>
            <a:r>
              <a:rPr lang="ru-RU" b="1" dirty="0" smtClean="0"/>
              <a:t>СВІТ … 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8601744" cy="2423120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sz="3600" b="1" dirty="0" err="1" smtClean="0">
                <a:solidFill>
                  <a:schemeClr val="tx1"/>
                </a:solidFill>
              </a:rPr>
              <a:t>Геній</a:t>
            </a:r>
            <a:r>
              <a:rPr lang="ru-RU" sz="3600" b="1" dirty="0" smtClean="0">
                <a:solidFill>
                  <a:schemeClr val="tx1"/>
                </a:solidFill>
              </a:rPr>
              <a:t> математики – </a:t>
            </a:r>
          </a:p>
          <a:p>
            <a:r>
              <a:rPr lang="ru-RU" sz="4400" b="1" dirty="0" err="1" smtClean="0">
                <a:solidFill>
                  <a:srgbClr val="FF0000"/>
                </a:solidFill>
              </a:rPr>
              <a:t>Георгій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uk-UA" sz="4400" b="1" dirty="0">
                <a:solidFill>
                  <a:srgbClr val="FF0000"/>
                </a:solidFill>
              </a:rPr>
              <a:t>Феодосійович Вороний</a:t>
            </a:r>
            <a:r>
              <a:rPr lang="uk-UA" sz="4400" dirty="0">
                <a:solidFill>
                  <a:srgbClr val="FF0000"/>
                </a:solidFill>
              </a:rPr>
              <a:t> </a:t>
            </a:r>
            <a:endParaRPr lang="uk-UA" sz="4400" dirty="0" smtClean="0">
              <a:solidFill>
                <a:srgbClr val="FF0000"/>
              </a:solidFill>
            </a:endParaRPr>
          </a:p>
          <a:p>
            <a:r>
              <a:rPr lang="uk-UA" sz="3200" b="1" dirty="0" smtClean="0">
                <a:solidFill>
                  <a:schemeClr val="tx1"/>
                </a:solidFill>
              </a:rPr>
              <a:t>(</a:t>
            </a:r>
            <a:r>
              <a:rPr lang="uk-UA" sz="3200" b="1" dirty="0">
                <a:solidFill>
                  <a:schemeClr val="tx1"/>
                </a:solidFill>
              </a:rPr>
              <a:t>16 (28) квітня 1868 — 7 (20) </a:t>
            </a:r>
            <a:r>
              <a:rPr lang="uk-UA" sz="3200" b="1" dirty="0" err="1">
                <a:solidFill>
                  <a:schemeClr val="tx1"/>
                </a:solidFill>
              </a:rPr>
              <a:t>лист</a:t>
            </a:r>
            <a:r>
              <a:rPr lang="uk-UA" sz="3200" b="1" dirty="0">
                <a:solidFill>
                  <a:schemeClr val="tx1"/>
                </a:solidFill>
              </a:rPr>
              <a:t>опада 1908) 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31746" name="Picture 2" descr="http://voronuy.at.ua/logo/f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4137248" cy="41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pokojnaya_muzyku_dlya_rasskaza_teksta_fonovaya_muzyka (muz-info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191688"/>
            <a:ext cx="609600" cy="609600"/>
          </a:xfrm>
          <a:prstGeom prst="rect">
            <a:avLst/>
          </a:prstGeom>
        </p:spPr>
      </p:pic>
      <p:pic>
        <p:nvPicPr>
          <p:cNvPr id="1026" name="Picture 2" descr="G:\Документы МАМЫ\атестація 2019\моя атестацыя 2019\атестацыя фото позакласна\Конференція Безсмертна Л.В\20181129_1239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" y="11088"/>
            <a:ext cx="922300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0"/>
            <a:ext cx="9223006" cy="684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15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mileMinute-Backgroun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pic>
        <p:nvPicPr>
          <p:cNvPr id="7" name="Picture 2" descr="http://voronuy.at.ua/_ph/20/2/485527345.jpg?15186362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6" y="362127"/>
            <a:ext cx="9209824" cy="61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oronuy.at.ua/_ph/1/2/164213716.jpg?15186358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8" y="461433"/>
            <a:ext cx="9185028" cy="63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6212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Георгій Вороний народився 28 квітня 1868 року в с. Журавка на Полтавщині </a:t>
            </a:r>
          </a:p>
        </p:txBody>
      </p:sp>
    </p:spTree>
    <p:extLst>
      <p:ext uri="{BB962C8B-B14F-4D97-AF65-F5344CB8AC3E}">
        <p14:creationId xmlns:p14="http://schemas.microsoft.com/office/powerpoint/2010/main" val="22041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mileMinute-Backgroun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24644"/>
            <a:ext cx="900521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Картинки по запросу петербурзький уныверситет стары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24644"/>
            <a:ext cx="903524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oronuy.at.ua/_ph/1/2/503793991.jpg?15186357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" y="221343"/>
            <a:ext cx="900521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4697" y="224644"/>
            <a:ext cx="5830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Навчання   </a:t>
            </a:r>
            <a:r>
              <a:rPr lang="uk-UA" sz="2800" b="1" dirty="0">
                <a:solidFill>
                  <a:srgbClr val="C00000"/>
                </a:solidFill>
              </a:rPr>
              <a:t>у При­луцькій </a:t>
            </a:r>
            <a:r>
              <a:rPr lang="uk-UA" sz="2800" b="1" dirty="0" smtClean="0">
                <a:solidFill>
                  <a:srgbClr val="C00000"/>
                </a:solidFill>
              </a:rPr>
              <a:t>гімназії   та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 Петербурзькому   університеті</a:t>
            </a:r>
            <a:endParaRPr lang="uk-U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mileMinute-Backgroun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1" y="24617"/>
            <a:ext cx="4658561" cy="685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08" y="52825"/>
            <a:ext cx="4583647" cy="682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4975964"/>
            <a:ext cx="56349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832648" cy="68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" y="51370"/>
            <a:ext cx="1721409" cy="232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59" y="10375"/>
            <a:ext cx="7337362" cy="686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Картинки по запросу алгоритм вороног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4683100"/>
            <a:ext cx="1833139" cy="21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артинки по запросу алгоритм вороног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274" y="2244204"/>
            <a:ext cx="30575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4416" y="5873654"/>
            <a:ext cx="81801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Н</a:t>
            </a:r>
            <a:r>
              <a:rPr lang="uk-UA" sz="3200" b="1" dirty="0" smtClean="0">
                <a:solidFill>
                  <a:srgbClr val="C00000"/>
                </a:solidFill>
              </a:rPr>
              <a:t>айдавніше </a:t>
            </a:r>
            <a:r>
              <a:rPr lang="uk-UA" sz="3200" b="1" dirty="0">
                <a:solidFill>
                  <a:srgbClr val="C00000"/>
                </a:solidFill>
              </a:rPr>
              <a:t>поле досліджень з </a:t>
            </a:r>
            <a:r>
              <a:rPr lang="uk-UA" sz="3200" b="1" dirty="0" err="1" smtClean="0">
                <a:solidFill>
                  <a:srgbClr val="C00000"/>
                </a:solidFill>
              </a:rPr>
              <a:t>математики-</a:t>
            </a:r>
            <a:endParaRPr lang="uk-UA" sz="3200" b="1" dirty="0" smtClean="0">
              <a:solidFill>
                <a:srgbClr val="C00000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теорія </a:t>
            </a:r>
            <a:r>
              <a:rPr lang="uk-UA" sz="3200" b="1" dirty="0">
                <a:solidFill>
                  <a:srgbClr val="C00000"/>
                </a:solidFill>
              </a:rPr>
              <a:t>чисел</a:t>
            </a:r>
          </a:p>
        </p:txBody>
      </p:sp>
    </p:spTree>
    <p:extLst>
      <p:ext uri="{BB962C8B-B14F-4D97-AF65-F5344CB8AC3E}">
        <p14:creationId xmlns:p14="http://schemas.microsoft.com/office/powerpoint/2010/main" val="227237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ileMinute-Backgroun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5067" cy="6858000"/>
          </a:xfrm>
          <a:prstGeom prst="rect">
            <a:avLst/>
          </a:prstGeom>
        </p:spPr>
      </p:pic>
      <p:pic>
        <p:nvPicPr>
          <p:cNvPr id="3" name="Picture 2" descr="http://voronuy.at.ua/_ph/20/62450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0" y="331370"/>
            <a:ext cx="8447690" cy="593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94704" y="0"/>
            <a:ext cx="8539221" cy="178137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1889 р. -  Г. Вороний був залишений при Пе­тербурзькому університеті для підго­товки до звання професора,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1894 р. - захистив магістральну дисер­тацію та був призначений професором Варшавського університету.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1897 р. – захистив докторську дисертацію. </a:t>
            </a:r>
          </a:p>
          <a:p>
            <a:pPr algn="just">
              <a:buFont typeface="Wingdings" pitchFamily="2" charset="2"/>
              <a:buChar char="ü"/>
            </a:pPr>
            <a:endParaRPr lang="uk-UA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823" y="1690062"/>
            <a:ext cx="8856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1896 р. - Обидві дисертаційні роботи були відзначені премією ім. В. </a:t>
            </a:r>
            <a:r>
              <a:rPr lang="uk-UA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Буняковського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>
              <a:buFont typeface="Wingdings" pitchFamily="2" charset="2"/>
              <a:buChar char="ü"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1898 р. - Г.Вороний працював також професором Варшавського політехнічного інституту, був деканом механічного факультету.</a:t>
            </a:r>
          </a:p>
          <a:p>
            <a:pPr>
              <a:buFont typeface="Wingdings" pitchFamily="2" charset="2"/>
              <a:buChar char="ü"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1905-1907 </a:t>
            </a:r>
            <a:r>
              <a:rPr lang="uk-UA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р.р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- університет та Політехнічний інститут у Варшаві було закрито. Групу про­фесорів цих вузів (серед них Г. Воро­ного) було направлено до Новочеркаська у зв'язку зі створенням там Дон­ського політехнічного інституту.</a:t>
            </a:r>
          </a:p>
          <a:p>
            <a:pPr>
              <a:buFont typeface="Wingdings" pitchFamily="2" charset="2"/>
              <a:buChar char="ü"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1907 р. - Г. Вороного  обрано членом-кореспондентом Петербурзької Академії наук. </a:t>
            </a:r>
          </a:p>
          <a:p>
            <a:pPr>
              <a:buFont typeface="Wingdings" pitchFamily="2" charset="2"/>
              <a:buChar char="ü"/>
            </a:pP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1908 р. - Г.Вороний знов повер­нувся до Варшави.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937" y="5455454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Вороний страждав від важкої  хвороби, </a:t>
            </a: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восени 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1908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 хвороба перейшла в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гостру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 і 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Георгій Вороний помер </a:t>
            </a:r>
          </a:p>
          <a:p>
            <a:pPr algn="just"/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(20) листопада. </a:t>
            </a: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</a:p>
          <a:p>
            <a:pPr algn="just"/>
            <a:r>
              <a:rPr lang="uk-UA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Багато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 творчих задумів залишились 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здійсненими.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99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2-001-Fonvizin-Denis-Ivano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ttp://voronuy.at.ua/_ph/4/1724948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1" y="188640"/>
            <a:ext cx="835292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oronuy.at.ua/_ph/20/5555524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788024" cy="62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923"/>
            <a:ext cx="4572000" cy="62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19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www.nlr.ru/e-case3/sc2.php/web_gak/gc/17563/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785" y="7815"/>
            <a:ext cx="5449554" cy="4780321"/>
          </a:xfrm>
          <a:prstGeom prst="rect">
            <a:avLst/>
          </a:prstGeom>
          <a:noFill/>
        </p:spPr>
      </p:pic>
      <p:pic>
        <p:nvPicPr>
          <p:cNvPr id="8" name="Picture 4" descr="https://cv02.twirpx.net/2273/2273333.jpg?t=20170824220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245" y="1556792"/>
            <a:ext cx="3344052" cy="5184577"/>
          </a:xfrm>
          <a:prstGeom prst="rect">
            <a:avLst/>
          </a:prstGeom>
          <a:noFill/>
        </p:spPr>
      </p:pic>
      <p:pic>
        <p:nvPicPr>
          <p:cNvPr id="9" name="Picture 6" descr="https://hsto.org/getpro/habr/post_images/ae9/ab7/5d5/ae9ab75d567bcc0cedaf70ede55e099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" y="7815"/>
            <a:ext cx="9144000" cy="69165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0314" y="24086"/>
            <a:ext cx="8993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Діаграма Вороного скінченої множини  точок </a:t>
            </a:r>
            <a:r>
              <a:rPr lang="en-US" sz="2800" b="1" dirty="0">
                <a:solidFill>
                  <a:schemeClr val="bg1"/>
                </a:solidFill>
              </a:rPr>
              <a:t>S</a:t>
            </a:r>
            <a:r>
              <a:rPr lang="uk-UA" sz="2800" b="1" dirty="0">
                <a:solidFill>
                  <a:schemeClr val="bg1"/>
                </a:solidFill>
              </a:rPr>
              <a:t> на площині </a:t>
            </a:r>
          </a:p>
        </p:txBody>
      </p:sp>
    </p:spTree>
    <p:extLst>
      <p:ext uri="{BB962C8B-B14F-4D97-AF65-F5344CB8AC3E}">
        <p14:creationId xmlns:p14="http://schemas.microsoft.com/office/powerpoint/2010/main" val="2104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3dbym.ru/wp-content/images/3d_pechatnie_pazli-_labirinti_i_golovolom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0253" cy="6858000"/>
          </a:xfrm>
          <a:prstGeom prst="rect">
            <a:avLst/>
          </a:prstGeom>
          <a:noFill/>
        </p:spPr>
      </p:pic>
      <p:pic>
        <p:nvPicPr>
          <p:cNvPr id="5" name="Picture 2" descr="https://i.pinimg.com/736x/e0/68/e2/e068e2872d91ddd97c2b21d7f1b166e7--contemporary-chairs-unique-furni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2044" y="-7478"/>
            <a:ext cx="6166601" cy="687295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" y="-14777"/>
            <a:ext cx="9144000" cy="68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teplo-mir.ru/_mod_files/ce_images/eshop/1diagram__varmann_1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47" y="27551"/>
            <a:ext cx="4433552" cy="6845404"/>
          </a:xfrm>
          <a:prstGeom prst="rect">
            <a:avLst/>
          </a:prstGeom>
          <a:noFill/>
        </p:spPr>
      </p:pic>
      <p:pic>
        <p:nvPicPr>
          <p:cNvPr id="8" name="Picture 4" descr="http://www.finehomeproducts.com/assets/images/GV/9.919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4264" y="0"/>
            <a:ext cx="4785175" cy="6872955"/>
          </a:xfrm>
          <a:prstGeom prst="rect">
            <a:avLst/>
          </a:prstGeom>
          <a:noFill/>
        </p:spPr>
      </p:pic>
      <p:pic>
        <p:nvPicPr>
          <p:cNvPr id="9" name="Picture 2" descr="https://hsto.org/getpro/habr/post_images/dd9/34e/1e3/dd934e1e320b305aa716558d6858bb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72" y="-14777"/>
            <a:ext cx="9145695" cy="683645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" y="0"/>
            <a:ext cx="9144000" cy="691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8" y="-3154"/>
            <a:ext cx="9174407" cy="690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lightsup.ru/wp-content/uploads/2013/01/nacionalnyj-plavatelnyj-kompleks-pekin-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59" y="-27783"/>
            <a:ext cx="9216408" cy="691356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" y="-4076"/>
            <a:ext cx="4644008" cy="69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www.metalocus.es/sites/default/files/file-images/ml_oflarch_08_6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141" y="27551"/>
            <a:ext cx="4591147" cy="6954277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" y="2854674"/>
            <a:ext cx="914400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ruyachts.com/admin_2/libs/ckeditor_4.0/plugins/elfinder/files/Journal2015/Designers/Hyun-Seok%20Kim/Voronoi/ruYachts_Voronoi_404.jpg"/>
          <p:cNvPicPr>
            <a:picLocks noChangeAspect="1" noChangeArrowheads="1"/>
          </p:cNvPicPr>
          <p:nvPr/>
        </p:nvPicPr>
        <p:blipFill>
          <a:blip r:embed="rId14" cstate="print"/>
          <a:srcRect r="3233" b="6845"/>
          <a:stretch>
            <a:fillRect/>
          </a:stretch>
        </p:blipFill>
        <p:spPr bwMode="auto">
          <a:xfrm>
            <a:off x="56470" y="20266"/>
            <a:ext cx="9123796" cy="3532754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8"/>
          <a:stretch>
            <a:fillRect/>
          </a:stretch>
        </p:blipFill>
        <p:spPr bwMode="auto">
          <a:xfrm>
            <a:off x="40656" y="-15940"/>
            <a:ext cx="9199597" cy="69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599" y="31031"/>
            <a:ext cx="8928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Використання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діаграм</a:t>
            </a:r>
            <a:r>
              <a:rPr lang="ru-RU" sz="2800" b="1" dirty="0">
                <a:solidFill>
                  <a:schemeClr val="bg1"/>
                </a:solidFill>
              </a:rPr>
              <a:t> Вороного </a:t>
            </a:r>
            <a:r>
              <a:rPr lang="ru-RU" sz="2800" b="1" dirty="0" err="1">
                <a:solidFill>
                  <a:schemeClr val="bg1"/>
                </a:solidFill>
              </a:rPr>
              <a:t>дає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можливість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побудувати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пружну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стійку</a:t>
            </a:r>
            <a:r>
              <a:rPr lang="ru-RU" sz="2800" b="1" dirty="0">
                <a:solidFill>
                  <a:schemeClr val="bg1"/>
                </a:solidFill>
              </a:rPr>
              <a:t> структуру при </a:t>
            </a:r>
            <a:r>
              <a:rPr lang="ru-RU" sz="2800" b="1" dirty="0" err="1">
                <a:solidFill>
                  <a:schemeClr val="bg1"/>
                </a:solidFill>
              </a:rPr>
              <a:t>мінімальному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використанні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матеріалу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</TotalTime>
  <Words>215</Words>
  <Application>Microsoft Office PowerPoint</Application>
  <PresentationFormat>Экран (4:3)</PresentationFormat>
  <Paragraphs>52</Paragraphs>
  <Slides>13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  «…   Я  ВЕСЕЛО ДИВЛЮСЬ    НА БОЖИЙ СВІТ … »</vt:lpstr>
      <vt:lpstr> «   …   Я  ВЕСЕЛО ДИВЛЮСЬ    НА БОЖИЙ СВІТ … 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Георгій Вороний - математик український і польський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Лариса</cp:lastModifiedBy>
  <cp:revision>156</cp:revision>
  <dcterms:created xsi:type="dcterms:W3CDTF">2018-02-14T15:31:04Z</dcterms:created>
  <dcterms:modified xsi:type="dcterms:W3CDTF">2020-12-14T17:48:41Z</dcterms:modified>
</cp:coreProperties>
</file>